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087" r:id="rId6"/>
  </p:sldMasterIdLst>
  <p:notesMasterIdLst>
    <p:notesMasterId r:id="rId34"/>
  </p:notesMasterIdLst>
  <p:handoutMasterIdLst>
    <p:handoutMasterId r:id="rId35"/>
  </p:handoutMasterIdLst>
  <p:sldIdLst>
    <p:sldId id="354" r:id="rId7"/>
    <p:sldId id="259" r:id="rId8"/>
    <p:sldId id="424" r:id="rId9"/>
    <p:sldId id="323" r:id="rId10"/>
    <p:sldId id="510" r:id="rId11"/>
    <p:sldId id="511" r:id="rId12"/>
    <p:sldId id="512" r:id="rId13"/>
    <p:sldId id="513" r:id="rId14"/>
    <p:sldId id="519" r:id="rId15"/>
    <p:sldId id="518" r:id="rId16"/>
    <p:sldId id="509" r:id="rId17"/>
    <p:sldId id="377" r:id="rId18"/>
    <p:sldId id="526" r:id="rId19"/>
    <p:sldId id="516" r:id="rId20"/>
    <p:sldId id="260" r:id="rId21"/>
    <p:sldId id="268" r:id="rId22"/>
    <p:sldId id="262" r:id="rId23"/>
    <p:sldId id="517" r:id="rId24"/>
    <p:sldId id="437" r:id="rId25"/>
    <p:sldId id="520" r:id="rId26"/>
    <p:sldId id="522" r:id="rId27"/>
    <p:sldId id="406" r:id="rId28"/>
    <p:sldId id="440" r:id="rId29"/>
    <p:sldId id="442" r:id="rId30"/>
    <p:sldId id="435" r:id="rId31"/>
    <p:sldId id="525" r:id="rId32"/>
    <p:sldId id="493" r:id="rId3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2264"/>
    <a:srgbClr val="00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D5A0C-5318-3FBB-B3E9-24D06B1F61C7}" v="31" dt="2022-10-04T16:48:30.310"/>
    <p1510:client id="{AD8FB4E2-D910-486C-87FE-691408C3889A}" v="518" dt="2022-10-04T16:01:04.193"/>
    <p1510:client id="{C06C2570-633D-8A30-9CD0-FA624B416C16}" v="3" dt="2022-10-04T15:20:40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tableStyles" Target="tableStyles.xml" Id="rId39" /><Relationship Type="http://schemas.openxmlformats.org/officeDocument/2006/relationships/slide" Target="slides/slide15.xml" Id="rId21" /><Relationship Type="http://schemas.openxmlformats.org/officeDocument/2006/relationships/notesMaster" Target="notesMasters/notesMaster1.xml" Id="rId34" /><Relationship Type="http://schemas.openxmlformats.org/officeDocument/2006/relationships/slide" Target="slides/slide1.xml" Id="rId7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microsoft.com/office/2015/10/relationships/revisionInfo" Target="revisionInfo.xml" Id="rId41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2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slide" Target="slides/slide26.xml" Id="rId32" /><Relationship Type="http://schemas.openxmlformats.org/officeDocument/2006/relationships/viewProps" Target="viewProps.xml" Id="rId37" /><Relationship Type="http://schemas.openxmlformats.org/officeDocument/2006/relationships/slideMaster" Target="slideMasters/slideMaster1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presProps" Target="presProps.xml" Id="rId36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customXml" Target="../customXml/item4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handoutMaster" Target="handoutMasters/handoutMaster1.xml" Id="rId35" /><Relationship Type="http://schemas.openxmlformats.org/officeDocument/2006/relationships/slide" Target="slides/slide2.xml" Id="rId8" /><Relationship Type="http://schemas.openxmlformats.org/officeDocument/2006/relationships/customXml" Target="../customXml/item3.xml" Id="rId3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slide" Target="slides/slide27.xml" Id="rId33" /><Relationship Type="http://schemas.openxmlformats.org/officeDocument/2006/relationships/theme" Target="theme/theme1.xml" Id="rId38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A51A1E-322B-4E58-9CF9-67E92916D146}" type="datetimeFigureOut">
              <a:rPr lang="en-GB" altLang="en-US"/>
              <a:pPr>
                <a:defRPr/>
              </a:pPr>
              <a:t>04/10/2022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EC5B0F-1E25-4194-A7B9-A07281F94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7001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1EF310-1278-4B07-A916-613080B2C9A7}" type="datetimeFigureOut">
              <a:rPr lang="en-GB" altLang="en-US"/>
              <a:pPr>
                <a:defRPr/>
              </a:pPr>
              <a:t>04/10/2022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A3A980-8479-4A07-A744-DAA8655EE5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1158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96B73E-AC96-4ED8-8EC6-CCD62D856FD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10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171175-557A-4F57-B67D-F45C9E171CF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05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DD26F5-620E-4444-A415-684E511F9731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76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388" y="5516563"/>
            <a:ext cx="8785225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7" descr="P:\Communications\Development\Change June 2012\New Stationery Development - Yeomans\JOC\Image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57588"/>
            <a:ext cx="39624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908720"/>
            <a:ext cx="8748713" cy="98107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1096"/>
            <a:ext cx="8713788" cy="431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>
                <a:solidFill>
                  <a:srgbClr val="0079BC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816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B9181-00FB-4E86-93D8-8FA469DE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your presentation title here in sentence case.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97DD-0E1B-4A70-9CB9-5F869C22B9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381500"/>
            <a:ext cx="6857999" cy="179923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&lt;Insert presenter name&gt;</a:t>
            </a:r>
          </a:p>
          <a:p>
            <a:r>
              <a:rPr lang="en-US"/>
              <a:t>&lt;Insert presenter job title&gt;</a:t>
            </a:r>
          </a:p>
          <a:p>
            <a:endParaRPr lang="en-US"/>
          </a:p>
          <a:p>
            <a:r>
              <a:rPr lang="en-GB"/>
              <a:t>Wednesday, 09 September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5A9BD-CD9F-4323-8FE0-3CDE584DB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93" y="6050878"/>
            <a:ext cx="1515518" cy="63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8586D8-C81C-4B46-B233-EC21C003B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2073" y="6053066"/>
            <a:ext cx="1930685" cy="6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96A872-B17B-48E1-B670-B6B4F2689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40" y="6058743"/>
            <a:ext cx="897856" cy="6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1"/>
            <a:ext cx="9144000" cy="5918129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B9181-00FB-4E86-93D8-8FA469DE1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97DD-0E1B-4A70-9CB9-5F869C22B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0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E222-B9C9-42F3-96F1-973D18ED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5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A69C-BC08-41BD-9FC1-5D2CDFA3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C69F4-F3BA-4BE6-8F3B-FD16195D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D136-C64D-4E6E-9504-392D481B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13E2-FC99-473B-BB5F-02EEFD88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058F-32FB-43BF-95B3-8127D15B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0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2EC0-C4CA-4562-8536-BFFB5011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C947-17FF-4A60-B834-7BE380B62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46815-9938-40BC-82A6-1B5F4210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42765-852B-4FD5-9337-0C4F8CAF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6F60-C286-456A-B9D8-2E7890CB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960E-0C98-42F3-9D51-42FA5081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2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771F-15A8-4E65-86FB-80CAFD5F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695EF-731A-4F33-A8EE-7F7E5174D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9BC53-7A18-4DB9-A3D9-988A9D7D2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13DD9-B7A8-4712-B3C5-A69E2469E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5053-96C2-449A-832B-FA885CE3E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5D321-4F72-42C9-A4B9-35CBDA58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77578-E348-4763-B109-4DFC416C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64DD2-402B-40E7-8B0A-F138C099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9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ADCF-311A-4BC4-A790-64999A60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30226-7E7D-458B-84D9-57A93C85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8244E-B46F-4B4A-B501-5E3C0F5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9674-3E80-4B3E-90AA-29A0EDD2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5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27BF1-57CD-4BA8-BD48-D72074D5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4A647-23B5-4EEE-AC86-0456EA64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07E73-BB96-4C59-9C91-BDD67991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38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F2D6-9037-473D-81DA-0628C6DE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CDD7-0D65-4C4A-8708-593DEE5CF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43887-57BF-4EC8-8529-3AA68AB9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EA569-3E7D-4C46-8836-4784D25E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6B87E-460A-498A-9BE5-153C3CB9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9BC03-AC6B-4181-BFE9-88060E95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3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E547-8CAB-4A03-A8E9-AC05B641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08C75-343D-42BE-B9AC-1CE99E0E4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B5A6D-1951-400C-8DCF-C7914782B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5EC01-5577-4313-A869-06B7CD80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BF77E-86FC-4C6D-B3D1-C9C9AD1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D0C08-1DF2-4E32-90D8-A4007E32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80152" cy="5112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759575" y="61182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26A9-F15A-422A-A9E8-95A57E37C0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286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E020-043D-4077-AC99-C49DD74B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37DDE-B517-4B25-91E6-AFEA0F8B2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80DC-1E48-46C5-A1AC-A1CECAC9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BE0A-1827-4290-919D-042637A3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2A37-05C2-4A1F-AF6E-033DC991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9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95BCA-911E-41FE-BB4E-22E311838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C214D-C2C2-496A-8A43-BCE39FEA3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75821-B71B-4E67-97A4-7D9DB9C9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69C4-C65E-4753-B9E9-9064F37B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5C714-CFC5-43DE-8ECD-965BF7D6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5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AC3629-21CA-41B1-BB87-076728A65C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030A0"/>
                </a:solidFill>
              </a:defRPr>
            </a:lvl1pPr>
          </a:lstStyle>
          <a:p>
            <a:r>
              <a:rPr lang="en-US"/>
              <a:t>Full frame image</a:t>
            </a:r>
          </a:p>
        </p:txBody>
      </p:sp>
    </p:spTree>
    <p:extLst>
      <p:ext uri="{BB962C8B-B14F-4D97-AF65-F5344CB8AC3E}">
        <p14:creationId xmlns:p14="http://schemas.microsoft.com/office/powerpoint/2010/main" val="103023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697B6B-58C3-4D1D-9D2A-DFDA171AD483}"/>
              </a:ext>
            </a:extLst>
          </p:cNvPr>
          <p:cNvSpPr/>
          <p:nvPr userDrawn="1"/>
        </p:nvSpPr>
        <p:spPr>
          <a:xfrm>
            <a:off x="6115050" y="1"/>
            <a:ext cx="3028950" cy="5918129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9108BCCC-826A-4032-87BA-87F17E1F0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115050" cy="5918129"/>
          </a:xfr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buNone/>
              <a:defRPr>
                <a:solidFill>
                  <a:srgbClr val="7030A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97DD-0E1B-4A70-9CB9-5F869C22B9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7950" y="485775"/>
            <a:ext cx="2350294" cy="4095750"/>
          </a:xfrm>
        </p:spPr>
        <p:txBody>
          <a:bodyPr>
            <a:normAutofit/>
          </a:bodyPr>
          <a:lstStyle>
            <a:lvl1pPr marL="0" indent="0" algn="ctr">
              <a:buNone/>
              <a:defRPr sz="1875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, convallis dui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vitae ipsum </a:t>
            </a:r>
            <a:r>
              <a:rPr lang="en-US" err="1"/>
              <a:t>egestas</a:t>
            </a:r>
            <a:r>
              <a:rPr lang="en-US"/>
              <a:t> lacinia </a:t>
            </a:r>
            <a:r>
              <a:rPr lang="en-US" err="1"/>
              <a:t>nec</a:t>
            </a:r>
            <a:r>
              <a:rPr lang="en-US"/>
              <a:t> a </a:t>
            </a:r>
            <a:r>
              <a:rPr lang="en-US" err="1"/>
              <a:t>augue</a:t>
            </a:r>
            <a:r>
              <a:rPr lang="en-US"/>
              <a:t>. Proin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in </a:t>
            </a:r>
            <a:r>
              <a:rPr lang="en-US" err="1"/>
              <a:t>lobortis</a:t>
            </a:r>
            <a:r>
              <a:rPr lang="en-US"/>
              <a:t> magna </a:t>
            </a:r>
            <a:r>
              <a:rPr lang="en-US" err="1"/>
              <a:t>malesuada</a:t>
            </a:r>
            <a:r>
              <a:rPr lang="en-US"/>
              <a:t> vel. Nunc </a:t>
            </a:r>
            <a:r>
              <a:rPr lang="en-US" err="1"/>
              <a:t>tristique</a:t>
            </a:r>
            <a:r>
              <a:rPr lang="en-US"/>
              <a:t> pulvinar </a:t>
            </a:r>
            <a:r>
              <a:rPr lang="en-US" err="1"/>
              <a:t>sagittis</a:t>
            </a:r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DC89ECD-45DC-46F4-A717-9F18D07A1A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5094" y="4918523"/>
            <a:ext cx="2343150" cy="662609"/>
          </a:xfrm>
        </p:spPr>
        <p:txBody>
          <a:bodyPr bIns="0"/>
          <a:lstStyle>
            <a:lvl1pPr marL="0" indent="0" algn="ctr">
              <a:lnSpc>
                <a:spcPts val="165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685748" indent="0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1028622" indent="0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371498" indent="0">
              <a:buNone/>
              <a:defRPr sz="135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5AE9737E-E058-4FCF-B558-4F889444FF8C}"/>
              </a:ext>
            </a:extLst>
          </p:cNvPr>
          <p:cNvSpPr>
            <a:spLocks noChangeArrowheads="1"/>
          </p:cNvSpPr>
          <p:nvPr userDrawn="1"/>
        </p:nvSpPr>
        <p:spPr bwMode="auto">
          <a:xfrm rot="11131217">
            <a:off x="6224972" y="377161"/>
            <a:ext cx="348292" cy="3448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rgbClr val="7C00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3E581861-B194-4B74-B3F5-E98E249526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04563" y="4232758"/>
            <a:ext cx="348292" cy="3448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rgbClr val="7C00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895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1879743"/>
            <a:ext cx="9144000" cy="4038387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DE7D4-A14F-4329-8ABE-6502646CDFD8}"/>
              </a:ext>
            </a:extLst>
          </p:cNvPr>
          <p:cNvSpPr/>
          <p:nvPr userDrawn="1"/>
        </p:nvSpPr>
        <p:spPr>
          <a:xfrm>
            <a:off x="0" y="0"/>
            <a:ext cx="9144000" cy="1879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048FBC3-2AD6-40DB-B6EB-C13A634A9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178" y="2538929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82900B5-9BBA-420F-96C4-F940F00C54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7178" y="2098298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BB555C-53B3-49D5-9ADC-9C4C659D48E6}"/>
              </a:ext>
            </a:extLst>
          </p:cNvPr>
          <p:cNvSpPr/>
          <p:nvPr userDrawn="1"/>
        </p:nvSpPr>
        <p:spPr>
          <a:xfrm>
            <a:off x="342902" y="2098299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A8A436E-7F5D-4ED8-87F2-789EDC1E9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7178" y="3834330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4CBC4D9E-EF50-477E-ADD8-B89BD9D124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7178" y="3393699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69728E-4AD5-4356-8BF8-C4C1A7A9AD59}"/>
              </a:ext>
            </a:extLst>
          </p:cNvPr>
          <p:cNvSpPr/>
          <p:nvPr userDrawn="1"/>
        </p:nvSpPr>
        <p:spPr>
          <a:xfrm>
            <a:off x="342902" y="3393700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994DD7B-3118-4A54-BB55-FA0A2F7126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7178" y="5122271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C920BD8-F63A-4284-A5C8-BE2741C7EA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7178" y="4681640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F7FCD0-9022-4A0F-BA44-46CBB8B58EE4}"/>
              </a:ext>
            </a:extLst>
          </p:cNvPr>
          <p:cNvSpPr/>
          <p:nvPr userDrawn="1"/>
        </p:nvSpPr>
        <p:spPr>
          <a:xfrm>
            <a:off x="342902" y="4681641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9BCF573E-633D-440A-8832-5D9D16BFC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2001" y="3834330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43591F31-12A2-41B8-B0F0-AC9F3757BE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92001" y="3393699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309C22-2BA2-40E5-B71A-673841EFE282}"/>
              </a:ext>
            </a:extLst>
          </p:cNvPr>
          <p:cNvSpPr/>
          <p:nvPr userDrawn="1"/>
        </p:nvSpPr>
        <p:spPr>
          <a:xfrm>
            <a:off x="4657725" y="3393700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C5B9D14-B737-4954-B013-DBC63F582F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2001" y="2529820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9BF78926-8000-4E98-A199-13901734DB5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2001" y="2089189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E1D16B-7B66-428E-AB09-78CEB13528AB}"/>
              </a:ext>
            </a:extLst>
          </p:cNvPr>
          <p:cNvSpPr/>
          <p:nvPr userDrawn="1"/>
        </p:nvSpPr>
        <p:spPr>
          <a:xfrm>
            <a:off x="4657725" y="2089190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53CB882-1E6B-4961-9331-02EFB80604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66045" y="2221549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A67710E3-DE69-45F0-A1EC-3C992160D3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2001" y="5088318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CE38EA0-9523-425C-BBB9-F3D546B748C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92001" y="4647687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87C40E5-72D6-468E-B57C-CB8AA9AD030B}"/>
              </a:ext>
            </a:extLst>
          </p:cNvPr>
          <p:cNvSpPr/>
          <p:nvPr userDrawn="1"/>
        </p:nvSpPr>
        <p:spPr>
          <a:xfrm>
            <a:off x="4657725" y="4647688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A04E595-34AF-4821-85CD-C51C5677A7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66045" y="3561632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070842C-4E7E-4667-8584-08E013FA09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6045" y="4808368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C4F7D02-9992-4B6D-8A5B-8CD56F92B3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0570" y="2221549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6A1D3DC-B4E9-4BD1-8836-CD42324F405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0570" y="3561632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E7D8FC6-84B6-444A-847D-1C894DD50CC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0570" y="4808368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A6758-8273-45C7-98F5-4CEDEA81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42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66" name="Text Placeholder 55">
            <a:extLst>
              <a:ext uri="{FF2B5EF4-FFF2-40B4-BE49-F238E27FC236}">
                <a16:creationId xmlns:a16="http://schemas.microsoft.com/office/drawing/2014/main" id="{E5ADCE9E-E4AD-4AEF-A94F-41393D484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45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67" name="Text Placeholder 55">
            <a:extLst>
              <a:ext uri="{FF2B5EF4-FFF2-40B4-BE49-F238E27FC236}">
                <a16:creationId xmlns:a16="http://schemas.microsoft.com/office/drawing/2014/main" id="{D9145788-952E-4941-8CF5-0D9CDD4DE7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7945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68" name="Freeform 1">
            <a:extLst>
              <a:ext uri="{FF2B5EF4-FFF2-40B4-BE49-F238E27FC236}">
                <a16:creationId xmlns:a16="http://schemas.microsoft.com/office/drawing/2014/main" id="{9E42FE19-48E1-463D-9A23-E3802B9168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5776" y="2559982"/>
            <a:ext cx="2412171" cy="1284702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0DD4D37C-6114-4996-8B5E-33CF312083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91568" y="2559982"/>
            <a:ext cx="2412171" cy="1284702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0" name="Freeform 1">
            <a:extLst>
              <a:ext uri="{FF2B5EF4-FFF2-40B4-BE49-F238E27FC236}">
                <a16:creationId xmlns:a16="http://schemas.microsoft.com/office/drawing/2014/main" id="{15DA022E-CD5A-4777-88D3-FBE63F7FD9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5976" y="2559982"/>
            <a:ext cx="2412171" cy="1284702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1" name="Freeform 2">
            <a:extLst>
              <a:ext uri="{FF2B5EF4-FFF2-40B4-BE49-F238E27FC236}">
                <a16:creationId xmlns:a16="http://schemas.microsoft.com/office/drawing/2014/main" id="{C53A12BF-4FB5-483E-900D-CDDA640F5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3230" y="2559982"/>
            <a:ext cx="2412171" cy="1284702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2" name="Text Placeholder 55">
            <a:extLst>
              <a:ext uri="{FF2B5EF4-FFF2-40B4-BE49-F238E27FC236}">
                <a16:creationId xmlns:a16="http://schemas.microsoft.com/office/drawing/2014/main" id="{261065B2-A760-43AD-B407-AC6B669E3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97946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73" name="Text Placeholder 55">
            <a:extLst>
              <a:ext uri="{FF2B5EF4-FFF2-40B4-BE49-F238E27FC236}">
                <a16:creationId xmlns:a16="http://schemas.microsoft.com/office/drawing/2014/main" id="{1B349D51-BC96-4771-97CE-D15F6B78FD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97946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C069241E-56FB-4EAA-9752-CEC87D9A6D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25550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75" name="Text Placeholder 55">
            <a:extLst>
              <a:ext uri="{FF2B5EF4-FFF2-40B4-BE49-F238E27FC236}">
                <a16:creationId xmlns:a16="http://schemas.microsoft.com/office/drawing/2014/main" id="{EE4FBE5D-78AC-4EC2-9972-827D54D7D0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25550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76" name="Text Placeholder 55">
            <a:extLst>
              <a:ext uri="{FF2B5EF4-FFF2-40B4-BE49-F238E27FC236}">
                <a16:creationId xmlns:a16="http://schemas.microsoft.com/office/drawing/2014/main" id="{F4E6D8D6-5942-48F4-9558-241AE3C4D6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65043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77" name="Text Placeholder 55">
            <a:extLst>
              <a:ext uri="{FF2B5EF4-FFF2-40B4-BE49-F238E27FC236}">
                <a16:creationId xmlns:a16="http://schemas.microsoft.com/office/drawing/2014/main" id="{E617A342-8F7C-452F-BFB6-47C7C972DC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65043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F3C5CE5-4889-4552-8522-7B82DCF7E3EB}"/>
              </a:ext>
            </a:extLst>
          </p:cNvPr>
          <p:cNvGrpSpPr/>
          <p:nvPr userDrawn="1"/>
        </p:nvGrpSpPr>
        <p:grpSpPr>
          <a:xfrm>
            <a:off x="1417753" y="2754646"/>
            <a:ext cx="707795" cy="891899"/>
            <a:chOff x="1420044" y="3221629"/>
            <a:chExt cx="894969" cy="845820"/>
          </a:xfrm>
        </p:grpSpPr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BEF0F8A0-2E0A-4CBF-80F5-ABA606F5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044" y="3221629"/>
              <a:ext cx="65151" cy="845820"/>
            </a:xfrm>
            <a:custGeom>
              <a:avLst/>
              <a:gdLst>
                <a:gd name="T0" fmla="*/ 8 w 17"/>
                <a:gd name="T1" fmla="*/ 222 h 222"/>
                <a:gd name="T2" fmla="*/ 0 w 17"/>
                <a:gd name="T3" fmla="*/ 213 h 222"/>
                <a:gd name="T4" fmla="*/ 0 w 17"/>
                <a:gd name="T5" fmla="*/ 8 h 222"/>
                <a:gd name="T6" fmla="*/ 8 w 17"/>
                <a:gd name="T7" fmla="*/ 0 h 222"/>
                <a:gd name="T8" fmla="*/ 17 w 17"/>
                <a:gd name="T9" fmla="*/ 8 h 222"/>
                <a:gd name="T10" fmla="*/ 17 w 17"/>
                <a:gd name="T11" fmla="*/ 213 h 222"/>
                <a:gd name="T12" fmla="*/ 8 w 17"/>
                <a:gd name="T1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2">
                  <a:moveTo>
                    <a:pt x="8" y="222"/>
                  </a:moveTo>
                  <a:cubicBezTo>
                    <a:pt x="4" y="222"/>
                    <a:pt x="0" y="218"/>
                    <a:pt x="0" y="2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7" y="218"/>
                    <a:pt x="13" y="222"/>
                    <a:pt x="8" y="222"/>
                  </a:cubicBezTo>
                  <a:close/>
                </a:path>
              </a:pathLst>
            </a:custGeom>
            <a:solidFill>
              <a:srgbClr val="7C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9AB640A6-6E78-422A-8498-A6D1071A5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7773" y="3267349"/>
              <a:ext cx="777240" cy="648081"/>
            </a:xfrm>
            <a:custGeom>
              <a:avLst/>
              <a:gdLst>
                <a:gd name="T0" fmla="*/ 46 w 204"/>
                <a:gd name="T1" fmla="*/ 17 h 170"/>
                <a:gd name="T2" fmla="*/ 95 w 204"/>
                <a:gd name="T3" fmla="*/ 32 h 170"/>
                <a:gd name="T4" fmla="*/ 158 w 204"/>
                <a:gd name="T5" fmla="*/ 49 h 170"/>
                <a:gd name="T6" fmla="*/ 180 w 204"/>
                <a:gd name="T7" fmla="*/ 46 h 170"/>
                <a:gd name="T8" fmla="*/ 187 w 204"/>
                <a:gd name="T9" fmla="*/ 52 h 170"/>
                <a:gd name="T10" fmla="*/ 187 w 204"/>
                <a:gd name="T11" fmla="*/ 142 h 170"/>
                <a:gd name="T12" fmla="*/ 184 w 204"/>
                <a:gd name="T13" fmla="*/ 147 h 170"/>
                <a:gd name="T14" fmla="*/ 158 w 204"/>
                <a:gd name="T15" fmla="*/ 153 h 170"/>
                <a:gd name="T16" fmla="*/ 109 w 204"/>
                <a:gd name="T17" fmla="*/ 139 h 170"/>
                <a:gd name="T18" fmla="*/ 46 w 204"/>
                <a:gd name="T19" fmla="*/ 122 h 170"/>
                <a:gd name="T20" fmla="*/ 24 w 204"/>
                <a:gd name="T21" fmla="*/ 124 h 170"/>
                <a:gd name="T22" fmla="*/ 17 w 204"/>
                <a:gd name="T23" fmla="*/ 119 h 170"/>
                <a:gd name="T24" fmla="*/ 17 w 204"/>
                <a:gd name="T25" fmla="*/ 29 h 170"/>
                <a:gd name="T26" fmla="*/ 20 w 204"/>
                <a:gd name="T27" fmla="*/ 24 h 170"/>
                <a:gd name="T28" fmla="*/ 46 w 204"/>
                <a:gd name="T29" fmla="*/ 17 h 170"/>
                <a:gd name="T30" fmla="*/ 46 w 204"/>
                <a:gd name="T31" fmla="*/ 0 h 170"/>
                <a:gd name="T32" fmla="*/ 2 w 204"/>
                <a:gd name="T33" fmla="*/ 15 h 170"/>
                <a:gd name="T34" fmla="*/ 0 w 204"/>
                <a:gd name="T35" fmla="*/ 19 h 170"/>
                <a:gd name="T36" fmla="*/ 0 w 204"/>
                <a:gd name="T37" fmla="*/ 145 h 170"/>
                <a:gd name="T38" fmla="*/ 8 w 204"/>
                <a:gd name="T39" fmla="*/ 149 h 170"/>
                <a:gd name="T40" fmla="*/ 46 w 204"/>
                <a:gd name="T41" fmla="*/ 139 h 170"/>
                <a:gd name="T42" fmla="*/ 158 w 204"/>
                <a:gd name="T43" fmla="*/ 170 h 170"/>
                <a:gd name="T44" fmla="*/ 202 w 204"/>
                <a:gd name="T45" fmla="*/ 156 h 170"/>
                <a:gd name="T46" fmla="*/ 204 w 204"/>
                <a:gd name="T47" fmla="*/ 152 h 170"/>
                <a:gd name="T48" fmla="*/ 204 w 204"/>
                <a:gd name="T49" fmla="*/ 26 h 170"/>
                <a:gd name="T50" fmla="*/ 196 w 204"/>
                <a:gd name="T51" fmla="*/ 21 h 170"/>
                <a:gd name="T52" fmla="*/ 158 w 204"/>
                <a:gd name="T53" fmla="*/ 32 h 170"/>
                <a:gd name="T54" fmla="*/ 46 w 204"/>
                <a:gd name="T5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" h="170">
                  <a:moveTo>
                    <a:pt x="46" y="17"/>
                  </a:moveTo>
                  <a:cubicBezTo>
                    <a:pt x="62" y="17"/>
                    <a:pt x="78" y="24"/>
                    <a:pt x="95" y="32"/>
                  </a:cubicBezTo>
                  <a:cubicBezTo>
                    <a:pt x="115" y="40"/>
                    <a:pt x="135" y="49"/>
                    <a:pt x="158" y="49"/>
                  </a:cubicBezTo>
                  <a:cubicBezTo>
                    <a:pt x="165" y="49"/>
                    <a:pt x="173" y="48"/>
                    <a:pt x="180" y="46"/>
                  </a:cubicBezTo>
                  <a:cubicBezTo>
                    <a:pt x="183" y="45"/>
                    <a:pt x="187" y="48"/>
                    <a:pt x="187" y="52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7" y="144"/>
                    <a:pt x="186" y="146"/>
                    <a:pt x="184" y="147"/>
                  </a:cubicBezTo>
                  <a:cubicBezTo>
                    <a:pt x="175" y="151"/>
                    <a:pt x="167" y="153"/>
                    <a:pt x="158" y="153"/>
                  </a:cubicBezTo>
                  <a:cubicBezTo>
                    <a:pt x="142" y="153"/>
                    <a:pt x="126" y="146"/>
                    <a:pt x="109" y="139"/>
                  </a:cubicBezTo>
                  <a:cubicBezTo>
                    <a:pt x="89" y="130"/>
                    <a:pt x="69" y="122"/>
                    <a:pt x="46" y="122"/>
                  </a:cubicBezTo>
                  <a:cubicBezTo>
                    <a:pt x="39" y="122"/>
                    <a:pt x="31" y="123"/>
                    <a:pt x="24" y="124"/>
                  </a:cubicBezTo>
                  <a:cubicBezTo>
                    <a:pt x="21" y="125"/>
                    <a:pt x="17" y="123"/>
                    <a:pt x="17" y="11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7"/>
                    <a:pt x="18" y="25"/>
                    <a:pt x="20" y="24"/>
                  </a:cubicBezTo>
                  <a:cubicBezTo>
                    <a:pt x="29" y="20"/>
                    <a:pt x="37" y="17"/>
                    <a:pt x="46" y="17"/>
                  </a:cubicBezTo>
                  <a:moveTo>
                    <a:pt x="46" y="0"/>
                  </a:moveTo>
                  <a:cubicBezTo>
                    <a:pt x="32" y="0"/>
                    <a:pt x="18" y="4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61"/>
                    <a:pt x="0" y="103"/>
                    <a:pt x="0" y="145"/>
                  </a:cubicBezTo>
                  <a:cubicBezTo>
                    <a:pt x="0" y="149"/>
                    <a:pt x="5" y="151"/>
                    <a:pt x="8" y="149"/>
                  </a:cubicBezTo>
                  <a:cubicBezTo>
                    <a:pt x="22" y="142"/>
                    <a:pt x="34" y="139"/>
                    <a:pt x="46" y="139"/>
                  </a:cubicBezTo>
                  <a:cubicBezTo>
                    <a:pt x="85" y="139"/>
                    <a:pt x="119" y="170"/>
                    <a:pt x="158" y="170"/>
                  </a:cubicBezTo>
                  <a:cubicBezTo>
                    <a:pt x="172" y="170"/>
                    <a:pt x="186" y="167"/>
                    <a:pt x="202" y="156"/>
                  </a:cubicBezTo>
                  <a:cubicBezTo>
                    <a:pt x="203" y="155"/>
                    <a:pt x="204" y="154"/>
                    <a:pt x="204" y="152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4" y="22"/>
                    <a:pt x="199" y="19"/>
                    <a:pt x="196" y="21"/>
                  </a:cubicBezTo>
                  <a:cubicBezTo>
                    <a:pt x="182" y="29"/>
                    <a:pt x="170" y="32"/>
                    <a:pt x="158" y="32"/>
                  </a:cubicBezTo>
                  <a:cubicBezTo>
                    <a:pt x="119" y="32"/>
                    <a:pt x="85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68D0B46-5636-462C-9C0A-66B022555352}"/>
              </a:ext>
            </a:extLst>
          </p:cNvPr>
          <p:cNvGrpSpPr/>
          <p:nvPr userDrawn="1"/>
        </p:nvGrpSpPr>
        <p:grpSpPr>
          <a:xfrm>
            <a:off x="3336250" y="2726789"/>
            <a:ext cx="689716" cy="908773"/>
            <a:chOff x="3525202" y="3213628"/>
            <a:chExt cx="872109" cy="861822"/>
          </a:xfrm>
        </p:grpSpPr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BBB642E4-31BC-4223-A51C-B461968DC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5202" y="3213628"/>
              <a:ext cx="872109" cy="861822"/>
            </a:xfrm>
            <a:custGeom>
              <a:avLst/>
              <a:gdLst>
                <a:gd name="T0" fmla="*/ 199 w 229"/>
                <a:gd name="T1" fmla="*/ 21 h 226"/>
                <a:gd name="T2" fmla="*/ 148 w 229"/>
                <a:gd name="T3" fmla="*/ 0 h 226"/>
                <a:gd name="T4" fmla="*/ 102 w 229"/>
                <a:gd name="T5" fmla="*/ 17 h 226"/>
                <a:gd name="T6" fmla="*/ 89 w 229"/>
                <a:gd name="T7" fmla="*/ 117 h 226"/>
                <a:gd name="T8" fmla="*/ 90 w 229"/>
                <a:gd name="T9" fmla="*/ 118 h 226"/>
                <a:gd name="T10" fmla="*/ 88 w 229"/>
                <a:gd name="T11" fmla="*/ 121 h 226"/>
                <a:gd name="T12" fmla="*/ 87 w 229"/>
                <a:gd name="T13" fmla="*/ 122 h 226"/>
                <a:gd name="T14" fmla="*/ 6 w 229"/>
                <a:gd name="T15" fmla="*/ 204 h 226"/>
                <a:gd name="T16" fmla="*/ 3 w 229"/>
                <a:gd name="T17" fmla="*/ 207 h 226"/>
                <a:gd name="T18" fmla="*/ 3 w 229"/>
                <a:gd name="T19" fmla="*/ 220 h 226"/>
                <a:gd name="T20" fmla="*/ 14 w 229"/>
                <a:gd name="T21" fmla="*/ 225 h 226"/>
                <a:gd name="T22" fmla="*/ 22 w 229"/>
                <a:gd name="T23" fmla="*/ 220 h 226"/>
                <a:gd name="T24" fmla="*/ 89 w 229"/>
                <a:gd name="T25" fmla="*/ 152 h 226"/>
                <a:gd name="T26" fmla="*/ 103 w 229"/>
                <a:gd name="T27" fmla="*/ 138 h 226"/>
                <a:gd name="T28" fmla="*/ 105 w 229"/>
                <a:gd name="T29" fmla="*/ 136 h 226"/>
                <a:gd name="T30" fmla="*/ 107 w 229"/>
                <a:gd name="T31" fmla="*/ 134 h 226"/>
                <a:gd name="T32" fmla="*/ 109 w 229"/>
                <a:gd name="T33" fmla="*/ 135 h 226"/>
                <a:gd name="T34" fmla="*/ 209 w 229"/>
                <a:gd name="T35" fmla="*/ 115 h 226"/>
                <a:gd name="T36" fmla="*/ 199 w 229"/>
                <a:gd name="T37" fmla="*/ 21 h 226"/>
                <a:gd name="T38" fmla="*/ 149 w 229"/>
                <a:gd name="T39" fmla="*/ 124 h 226"/>
                <a:gd name="T40" fmla="*/ 149 w 229"/>
                <a:gd name="T41" fmla="*/ 124 h 226"/>
                <a:gd name="T42" fmla="*/ 98 w 229"/>
                <a:gd name="T43" fmla="*/ 74 h 226"/>
                <a:gd name="T44" fmla="*/ 113 w 229"/>
                <a:gd name="T45" fmla="*/ 38 h 226"/>
                <a:gd name="T46" fmla="*/ 149 w 229"/>
                <a:gd name="T47" fmla="*/ 23 h 226"/>
                <a:gd name="T48" fmla="*/ 149 w 229"/>
                <a:gd name="T49" fmla="*/ 23 h 226"/>
                <a:gd name="T50" fmla="*/ 184 w 229"/>
                <a:gd name="T51" fmla="*/ 38 h 226"/>
                <a:gd name="T52" fmla="*/ 199 w 229"/>
                <a:gd name="T53" fmla="*/ 73 h 226"/>
                <a:gd name="T54" fmla="*/ 149 w 229"/>
                <a:gd name="T55" fmla="*/ 12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26">
                  <a:moveTo>
                    <a:pt x="199" y="21"/>
                  </a:moveTo>
                  <a:cubicBezTo>
                    <a:pt x="185" y="7"/>
                    <a:pt x="167" y="0"/>
                    <a:pt x="148" y="0"/>
                  </a:cubicBezTo>
                  <a:cubicBezTo>
                    <a:pt x="132" y="0"/>
                    <a:pt x="115" y="6"/>
                    <a:pt x="102" y="17"/>
                  </a:cubicBezTo>
                  <a:cubicBezTo>
                    <a:pt x="72" y="42"/>
                    <a:pt x="66" y="84"/>
                    <a:pt x="89" y="117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121"/>
                    <a:pt x="87" y="122"/>
                    <a:pt x="87" y="122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5" y="205"/>
                    <a:pt x="4" y="206"/>
                    <a:pt x="3" y="207"/>
                  </a:cubicBezTo>
                  <a:cubicBezTo>
                    <a:pt x="0" y="211"/>
                    <a:pt x="0" y="216"/>
                    <a:pt x="3" y="220"/>
                  </a:cubicBezTo>
                  <a:cubicBezTo>
                    <a:pt x="5" y="223"/>
                    <a:pt x="9" y="226"/>
                    <a:pt x="14" y="225"/>
                  </a:cubicBezTo>
                  <a:cubicBezTo>
                    <a:pt x="17" y="224"/>
                    <a:pt x="19" y="223"/>
                    <a:pt x="22" y="220"/>
                  </a:cubicBezTo>
                  <a:cubicBezTo>
                    <a:pt x="44" y="198"/>
                    <a:pt x="67" y="175"/>
                    <a:pt x="89" y="15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4" y="137"/>
                    <a:pt x="104" y="137"/>
                    <a:pt x="105" y="136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7" y="159"/>
                    <a:pt x="190" y="144"/>
                    <a:pt x="209" y="115"/>
                  </a:cubicBezTo>
                  <a:cubicBezTo>
                    <a:pt x="229" y="85"/>
                    <a:pt x="225" y="45"/>
                    <a:pt x="199" y="21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21" y="124"/>
                    <a:pt x="98" y="102"/>
                    <a:pt x="98" y="74"/>
                  </a:cubicBezTo>
                  <a:cubicBezTo>
                    <a:pt x="98" y="60"/>
                    <a:pt x="103" y="47"/>
                    <a:pt x="113" y="38"/>
                  </a:cubicBezTo>
                  <a:cubicBezTo>
                    <a:pt x="122" y="28"/>
                    <a:pt x="135" y="23"/>
                    <a:pt x="149" y="23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62" y="23"/>
                    <a:pt x="175" y="28"/>
                    <a:pt x="184" y="38"/>
                  </a:cubicBezTo>
                  <a:cubicBezTo>
                    <a:pt x="194" y="47"/>
                    <a:pt x="199" y="60"/>
                    <a:pt x="199" y="73"/>
                  </a:cubicBezTo>
                  <a:cubicBezTo>
                    <a:pt x="199" y="101"/>
                    <a:pt x="176" y="124"/>
                    <a:pt x="149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125AAEC8-D6A1-4562-8249-89856865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2" y="3350788"/>
              <a:ext cx="156591" cy="156591"/>
            </a:xfrm>
            <a:custGeom>
              <a:avLst/>
              <a:gdLst>
                <a:gd name="T0" fmla="*/ 38 w 41"/>
                <a:gd name="T1" fmla="*/ 0 h 41"/>
                <a:gd name="T2" fmla="*/ 36 w 41"/>
                <a:gd name="T3" fmla="*/ 0 h 41"/>
                <a:gd name="T4" fmla="*/ 35 w 41"/>
                <a:gd name="T5" fmla="*/ 0 h 41"/>
                <a:gd name="T6" fmla="*/ 34 w 41"/>
                <a:gd name="T7" fmla="*/ 0 h 41"/>
                <a:gd name="T8" fmla="*/ 34 w 41"/>
                <a:gd name="T9" fmla="*/ 0 h 41"/>
                <a:gd name="T10" fmla="*/ 30 w 41"/>
                <a:gd name="T11" fmla="*/ 1 h 41"/>
                <a:gd name="T12" fmla="*/ 0 w 41"/>
                <a:gd name="T13" fmla="*/ 30 h 41"/>
                <a:gd name="T14" fmla="*/ 0 w 41"/>
                <a:gd name="T15" fmla="*/ 39 h 41"/>
                <a:gd name="T16" fmla="*/ 3 w 41"/>
                <a:gd name="T17" fmla="*/ 41 h 41"/>
                <a:gd name="T18" fmla="*/ 6 w 41"/>
                <a:gd name="T19" fmla="*/ 38 h 41"/>
                <a:gd name="T20" fmla="*/ 6 w 41"/>
                <a:gd name="T21" fmla="*/ 36 h 41"/>
                <a:gd name="T22" fmla="*/ 6 w 41"/>
                <a:gd name="T23" fmla="*/ 36 h 41"/>
                <a:gd name="T24" fmla="*/ 33 w 41"/>
                <a:gd name="T25" fmla="*/ 7 h 41"/>
                <a:gd name="T26" fmla="*/ 35 w 41"/>
                <a:gd name="T27" fmla="*/ 7 h 41"/>
                <a:gd name="T28" fmla="*/ 39 w 41"/>
                <a:gd name="T29" fmla="*/ 6 h 41"/>
                <a:gd name="T30" fmla="*/ 41 w 41"/>
                <a:gd name="T31" fmla="*/ 3 h 41"/>
                <a:gd name="T32" fmla="*/ 38 w 41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8" y="0"/>
                  </a:move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1" y="0"/>
                    <a:pt x="30" y="1"/>
                  </a:cubicBezTo>
                  <a:cubicBezTo>
                    <a:pt x="14" y="5"/>
                    <a:pt x="4" y="14"/>
                    <a:pt x="0" y="30"/>
                  </a:cubicBezTo>
                  <a:cubicBezTo>
                    <a:pt x="0" y="33"/>
                    <a:pt x="0" y="36"/>
                    <a:pt x="0" y="39"/>
                  </a:cubicBezTo>
                  <a:cubicBezTo>
                    <a:pt x="0" y="40"/>
                    <a:pt x="2" y="41"/>
                    <a:pt x="3" y="41"/>
                  </a:cubicBezTo>
                  <a:cubicBezTo>
                    <a:pt x="5" y="41"/>
                    <a:pt x="6" y="40"/>
                    <a:pt x="6" y="38"/>
                  </a:cubicBezTo>
                  <a:cubicBezTo>
                    <a:pt x="6" y="38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19"/>
                    <a:pt x="20" y="8"/>
                    <a:pt x="33" y="7"/>
                  </a:cubicBezTo>
                  <a:cubicBezTo>
                    <a:pt x="33" y="7"/>
                    <a:pt x="34" y="7"/>
                    <a:pt x="35" y="7"/>
                  </a:cubicBezTo>
                  <a:cubicBezTo>
                    <a:pt x="36" y="6"/>
                    <a:pt x="37" y="6"/>
                    <a:pt x="39" y="6"/>
                  </a:cubicBezTo>
                  <a:cubicBezTo>
                    <a:pt x="40" y="6"/>
                    <a:pt x="41" y="4"/>
                    <a:pt x="41" y="3"/>
                  </a:cubicBezTo>
                  <a:cubicBezTo>
                    <a:pt x="41" y="1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7C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84" name="Freeform 6">
            <a:extLst>
              <a:ext uri="{FF2B5EF4-FFF2-40B4-BE49-F238E27FC236}">
                <a16:creationId xmlns:a16="http://schemas.microsoft.com/office/drawing/2014/main" id="{B36933DC-FE69-4766-9AFD-29A65FB64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73665" y="2771384"/>
            <a:ext cx="617399" cy="819583"/>
          </a:xfrm>
          <a:custGeom>
            <a:avLst/>
            <a:gdLst>
              <a:gd name="T0" fmla="*/ 198 w 205"/>
              <a:gd name="T1" fmla="*/ 15 h 204"/>
              <a:gd name="T2" fmla="*/ 189 w 205"/>
              <a:gd name="T3" fmla="*/ 6 h 204"/>
              <a:gd name="T4" fmla="*/ 173 w 205"/>
              <a:gd name="T5" fmla="*/ 0 h 204"/>
              <a:gd name="T6" fmla="*/ 158 w 205"/>
              <a:gd name="T7" fmla="*/ 6 h 204"/>
              <a:gd name="T8" fmla="*/ 146 w 205"/>
              <a:gd name="T9" fmla="*/ 18 h 204"/>
              <a:gd name="T10" fmla="*/ 27 w 205"/>
              <a:gd name="T11" fmla="*/ 137 h 204"/>
              <a:gd name="T12" fmla="*/ 27 w 205"/>
              <a:gd name="T13" fmla="*/ 137 h 204"/>
              <a:gd name="T14" fmla="*/ 27 w 205"/>
              <a:gd name="T15" fmla="*/ 137 h 204"/>
              <a:gd name="T16" fmla="*/ 26 w 205"/>
              <a:gd name="T17" fmla="*/ 138 h 204"/>
              <a:gd name="T18" fmla="*/ 26 w 205"/>
              <a:gd name="T19" fmla="*/ 138 h 204"/>
              <a:gd name="T20" fmla="*/ 26 w 205"/>
              <a:gd name="T21" fmla="*/ 139 h 204"/>
              <a:gd name="T22" fmla="*/ 25 w 205"/>
              <a:gd name="T23" fmla="*/ 139 h 204"/>
              <a:gd name="T24" fmla="*/ 1 w 205"/>
              <a:gd name="T25" fmla="*/ 195 h 204"/>
              <a:gd name="T26" fmla="*/ 3 w 205"/>
              <a:gd name="T27" fmla="*/ 202 h 204"/>
              <a:gd name="T28" fmla="*/ 7 w 205"/>
              <a:gd name="T29" fmla="*/ 204 h 204"/>
              <a:gd name="T30" fmla="*/ 10 w 205"/>
              <a:gd name="T31" fmla="*/ 203 h 204"/>
              <a:gd name="T32" fmla="*/ 65 w 205"/>
              <a:gd name="T33" fmla="*/ 179 h 204"/>
              <a:gd name="T34" fmla="*/ 66 w 205"/>
              <a:gd name="T35" fmla="*/ 179 h 204"/>
              <a:gd name="T36" fmla="*/ 66 w 205"/>
              <a:gd name="T37" fmla="*/ 178 h 204"/>
              <a:gd name="T38" fmla="*/ 67 w 205"/>
              <a:gd name="T39" fmla="*/ 178 h 204"/>
              <a:gd name="T40" fmla="*/ 67 w 205"/>
              <a:gd name="T41" fmla="*/ 178 h 204"/>
              <a:gd name="T42" fmla="*/ 186 w 205"/>
              <a:gd name="T43" fmla="*/ 59 h 204"/>
              <a:gd name="T44" fmla="*/ 198 w 205"/>
              <a:gd name="T45" fmla="*/ 47 h 204"/>
              <a:gd name="T46" fmla="*/ 205 w 205"/>
              <a:gd name="T47" fmla="*/ 31 h 204"/>
              <a:gd name="T48" fmla="*/ 198 w 205"/>
              <a:gd name="T49" fmla="*/ 15 h 204"/>
              <a:gd name="T50" fmla="*/ 33 w 205"/>
              <a:gd name="T51" fmla="*/ 153 h 204"/>
              <a:gd name="T52" fmla="*/ 52 w 205"/>
              <a:gd name="T53" fmla="*/ 171 h 204"/>
              <a:gd name="T54" fmla="*/ 20 w 205"/>
              <a:gd name="T55" fmla="*/ 185 h 204"/>
              <a:gd name="T56" fmla="*/ 33 w 205"/>
              <a:gd name="T57" fmla="*/ 153 h 204"/>
              <a:gd name="T58" fmla="*/ 63 w 205"/>
              <a:gd name="T59" fmla="*/ 164 h 204"/>
              <a:gd name="T60" fmla="*/ 40 w 205"/>
              <a:gd name="T61" fmla="*/ 142 h 204"/>
              <a:gd name="T62" fmla="*/ 150 w 205"/>
              <a:gd name="T63" fmla="*/ 32 h 204"/>
              <a:gd name="T64" fmla="*/ 173 w 205"/>
              <a:gd name="T65" fmla="*/ 54 h 204"/>
              <a:gd name="T66" fmla="*/ 63 w 205"/>
              <a:gd name="T67" fmla="*/ 164 h 204"/>
              <a:gd name="T68" fmla="*/ 189 w 205"/>
              <a:gd name="T69" fmla="*/ 38 h 204"/>
              <a:gd name="T70" fmla="*/ 182 w 205"/>
              <a:gd name="T71" fmla="*/ 45 h 204"/>
              <a:gd name="T72" fmla="*/ 160 w 205"/>
              <a:gd name="T73" fmla="*/ 23 h 204"/>
              <a:gd name="T74" fmla="*/ 167 w 205"/>
              <a:gd name="T75" fmla="*/ 15 h 204"/>
              <a:gd name="T76" fmla="*/ 173 w 205"/>
              <a:gd name="T77" fmla="*/ 13 h 204"/>
              <a:gd name="T78" fmla="*/ 180 w 205"/>
              <a:gd name="T79" fmla="*/ 15 h 204"/>
              <a:gd name="T80" fmla="*/ 189 w 205"/>
              <a:gd name="T81" fmla="*/ 24 h 204"/>
              <a:gd name="T82" fmla="*/ 192 w 205"/>
              <a:gd name="T83" fmla="*/ 31 h 204"/>
              <a:gd name="T84" fmla="*/ 189 w 205"/>
              <a:gd name="T85" fmla="*/ 3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5" h="204">
                <a:moveTo>
                  <a:pt x="198" y="15"/>
                </a:moveTo>
                <a:cubicBezTo>
                  <a:pt x="189" y="6"/>
                  <a:pt x="189" y="6"/>
                  <a:pt x="189" y="6"/>
                </a:cubicBezTo>
                <a:cubicBezTo>
                  <a:pt x="185" y="2"/>
                  <a:pt x="179" y="0"/>
                  <a:pt x="173" y="0"/>
                </a:cubicBezTo>
                <a:cubicBezTo>
                  <a:pt x="168" y="0"/>
                  <a:pt x="162" y="2"/>
                  <a:pt x="158" y="6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7"/>
                  <a:pt x="27" y="137"/>
                  <a:pt x="26" y="13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26" y="138"/>
                  <a:pt x="26" y="139"/>
                  <a:pt x="26" y="139"/>
                </a:cubicBezTo>
                <a:cubicBezTo>
                  <a:pt x="26" y="139"/>
                  <a:pt x="26" y="139"/>
                  <a:pt x="25" y="139"/>
                </a:cubicBezTo>
                <a:cubicBezTo>
                  <a:pt x="1" y="195"/>
                  <a:pt x="1" y="195"/>
                  <a:pt x="1" y="195"/>
                </a:cubicBezTo>
                <a:cubicBezTo>
                  <a:pt x="0" y="197"/>
                  <a:pt x="1" y="200"/>
                  <a:pt x="3" y="202"/>
                </a:cubicBezTo>
                <a:cubicBezTo>
                  <a:pt x="4" y="203"/>
                  <a:pt x="5" y="204"/>
                  <a:pt x="7" y="204"/>
                </a:cubicBezTo>
                <a:cubicBezTo>
                  <a:pt x="8" y="204"/>
                  <a:pt x="9" y="204"/>
                  <a:pt x="10" y="203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6" y="179"/>
                  <a:pt x="66" y="179"/>
                  <a:pt x="66" y="178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186" y="59"/>
                  <a:pt x="186" y="59"/>
                  <a:pt x="186" y="59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202" y="43"/>
                  <a:pt x="205" y="37"/>
                  <a:pt x="205" y="31"/>
                </a:cubicBezTo>
                <a:cubicBezTo>
                  <a:pt x="205" y="25"/>
                  <a:pt x="202" y="19"/>
                  <a:pt x="198" y="15"/>
                </a:cubicBezTo>
                <a:close/>
                <a:moveTo>
                  <a:pt x="33" y="153"/>
                </a:moveTo>
                <a:cubicBezTo>
                  <a:pt x="52" y="171"/>
                  <a:pt x="52" y="171"/>
                  <a:pt x="52" y="171"/>
                </a:cubicBezTo>
                <a:cubicBezTo>
                  <a:pt x="20" y="185"/>
                  <a:pt x="20" y="185"/>
                  <a:pt x="20" y="185"/>
                </a:cubicBezTo>
                <a:lnTo>
                  <a:pt x="33" y="153"/>
                </a:lnTo>
                <a:close/>
                <a:moveTo>
                  <a:pt x="63" y="164"/>
                </a:moveTo>
                <a:cubicBezTo>
                  <a:pt x="40" y="142"/>
                  <a:pt x="40" y="142"/>
                  <a:pt x="40" y="14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3" y="54"/>
                  <a:pt x="173" y="54"/>
                  <a:pt x="173" y="54"/>
                </a:cubicBezTo>
                <a:lnTo>
                  <a:pt x="63" y="164"/>
                </a:lnTo>
                <a:close/>
                <a:moveTo>
                  <a:pt x="189" y="38"/>
                </a:moveTo>
                <a:cubicBezTo>
                  <a:pt x="182" y="45"/>
                  <a:pt x="182" y="45"/>
                  <a:pt x="182" y="45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7" y="15"/>
                  <a:pt x="167" y="15"/>
                  <a:pt x="167" y="15"/>
                </a:cubicBezTo>
                <a:cubicBezTo>
                  <a:pt x="169" y="14"/>
                  <a:pt x="171" y="13"/>
                  <a:pt x="173" y="13"/>
                </a:cubicBezTo>
                <a:cubicBezTo>
                  <a:pt x="176" y="13"/>
                  <a:pt x="178" y="14"/>
                  <a:pt x="180" y="15"/>
                </a:cubicBezTo>
                <a:cubicBezTo>
                  <a:pt x="189" y="24"/>
                  <a:pt x="189" y="24"/>
                  <a:pt x="189" y="24"/>
                </a:cubicBezTo>
                <a:cubicBezTo>
                  <a:pt x="191" y="26"/>
                  <a:pt x="192" y="29"/>
                  <a:pt x="192" y="31"/>
                </a:cubicBezTo>
                <a:cubicBezTo>
                  <a:pt x="192" y="34"/>
                  <a:pt x="191" y="36"/>
                  <a:pt x="18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358E257-82FE-4F8C-A9C0-812B0102F974}"/>
              </a:ext>
            </a:extLst>
          </p:cNvPr>
          <p:cNvGrpSpPr/>
          <p:nvPr userDrawn="1"/>
        </p:nvGrpSpPr>
        <p:grpSpPr>
          <a:xfrm>
            <a:off x="7344392" y="2757523"/>
            <a:ext cx="662597" cy="847304"/>
            <a:chOff x="9756203" y="3241060"/>
            <a:chExt cx="837819" cy="803529"/>
          </a:xfrm>
        </p:grpSpPr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DAB9DC59-E499-4ED0-AB03-7D83647E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792" y="3263920"/>
              <a:ext cx="697230" cy="537210"/>
            </a:xfrm>
            <a:custGeom>
              <a:avLst/>
              <a:gdLst>
                <a:gd name="T0" fmla="*/ 178 w 183"/>
                <a:gd name="T1" fmla="*/ 2 h 141"/>
                <a:gd name="T2" fmla="*/ 172 w 183"/>
                <a:gd name="T3" fmla="*/ 0 h 141"/>
                <a:gd name="T4" fmla="*/ 165 w 183"/>
                <a:gd name="T5" fmla="*/ 3 h 141"/>
                <a:gd name="T6" fmla="*/ 69 w 183"/>
                <a:gd name="T7" fmla="*/ 116 h 141"/>
                <a:gd name="T8" fmla="*/ 69 w 183"/>
                <a:gd name="T9" fmla="*/ 116 h 141"/>
                <a:gd name="T10" fmla="*/ 18 w 183"/>
                <a:gd name="T11" fmla="*/ 59 h 141"/>
                <a:gd name="T12" fmla="*/ 11 w 183"/>
                <a:gd name="T13" fmla="*/ 56 h 141"/>
                <a:gd name="T14" fmla="*/ 5 w 183"/>
                <a:gd name="T15" fmla="*/ 58 h 141"/>
                <a:gd name="T16" fmla="*/ 4 w 183"/>
                <a:gd name="T17" fmla="*/ 73 h 141"/>
                <a:gd name="T18" fmla="*/ 61 w 183"/>
                <a:gd name="T19" fmla="*/ 138 h 141"/>
                <a:gd name="T20" fmla="*/ 69 w 183"/>
                <a:gd name="T21" fmla="*/ 141 h 141"/>
                <a:gd name="T22" fmla="*/ 69 w 183"/>
                <a:gd name="T23" fmla="*/ 141 h 141"/>
                <a:gd name="T24" fmla="*/ 76 w 183"/>
                <a:gd name="T25" fmla="*/ 137 h 141"/>
                <a:gd name="T26" fmla="*/ 156 w 183"/>
                <a:gd name="T27" fmla="*/ 44 h 141"/>
                <a:gd name="T28" fmla="*/ 163 w 183"/>
                <a:gd name="T29" fmla="*/ 36 h 141"/>
                <a:gd name="T30" fmla="*/ 179 w 183"/>
                <a:gd name="T31" fmla="*/ 17 h 141"/>
                <a:gd name="T32" fmla="*/ 178 w 183"/>
                <a:gd name="T33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41">
                  <a:moveTo>
                    <a:pt x="178" y="2"/>
                  </a:moveTo>
                  <a:cubicBezTo>
                    <a:pt x="177" y="0"/>
                    <a:pt x="174" y="0"/>
                    <a:pt x="172" y="0"/>
                  </a:cubicBezTo>
                  <a:cubicBezTo>
                    <a:pt x="169" y="0"/>
                    <a:pt x="167" y="1"/>
                    <a:pt x="165" y="3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57"/>
                    <a:pt x="14" y="56"/>
                    <a:pt x="11" y="56"/>
                  </a:cubicBezTo>
                  <a:cubicBezTo>
                    <a:pt x="9" y="56"/>
                    <a:pt x="7" y="56"/>
                    <a:pt x="5" y="58"/>
                  </a:cubicBezTo>
                  <a:cubicBezTo>
                    <a:pt x="0" y="61"/>
                    <a:pt x="0" y="68"/>
                    <a:pt x="4" y="73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3" y="140"/>
                    <a:pt x="66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72" y="141"/>
                    <a:pt x="74" y="140"/>
                    <a:pt x="76" y="137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83" y="12"/>
                    <a:pt x="183" y="5"/>
                    <a:pt x="178" y="2"/>
                  </a:cubicBezTo>
                  <a:close/>
                </a:path>
              </a:pathLst>
            </a:custGeom>
            <a:solidFill>
              <a:srgbClr val="7C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6C4AA45E-B67E-46C9-9E48-A158EC13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203" y="3241060"/>
              <a:ext cx="800100" cy="803529"/>
            </a:xfrm>
            <a:custGeom>
              <a:avLst/>
              <a:gdLst>
                <a:gd name="T0" fmla="*/ 193 w 210"/>
                <a:gd name="T1" fmla="*/ 180 h 211"/>
                <a:gd name="T2" fmla="*/ 179 w 210"/>
                <a:gd name="T3" fmla="*/ 194 h 211"/>
                <a:gd name="T4" fmla="*/ 30 w 210"/>
                <a:gd name="T5" fmla="*/ 194 h 211"/>
                <a:gd name="T6" fmla="*/ 17 w 210"/>
                <a:gd name="T7" fmla="*/ 180 h 211"/>
                <a:gd name="T8" fmla="*/ 17 w 210"/>
                <a:gd name="T9" fmla="*/ 31 h 211"/>
                <a:gd name="T10" fmla="*/ 30 w 210"/>
                <a:gd name="T11" fmla="*/ 17 h 211"/>
                <a:gd name="T12" fmla="*/ 172 w 210"/>
                <a:gd name="T13" fmla="*/ 17 h 211"/>
                <a:gd name="T14" fmla="*/ 186 w 210"/>
                <a:gd name="T15" fmla="*/ 1 h 211"/>
                <a:gd name="T16" fmla="*/ 179 w 210"/>
                <a:gd name="T17" fmla="*/ 0 h 211"/>
                <a:gd name="T18" fmla="*/ 30 w 210"/>
                <a:gd name="T19" fmla="*/ 0 h 211"/>
                <a:gd name="T20" fmla="*/ 0 w 210"/>
                <a:gd name="T21" fmla="*/ 31 h 211"/>
                <a:gd name="T22" fmla="*/ 0 w 210"/>
                <a:gd name="T23" fmla="*/ 180 h 211"/>
                <a:gd name="T24" fmla="*/ 30 w 210"/>
                <a:gd name="T25" fmla="*/ 211 h 211"/>
                <a:gd name="T26" fmla="*/ 179 w 210"/>
                <a:gd name="T27" fmla="*/ 211 h 211"/>
                <a:gd name="T28" fmla="*/ 210 w 210"/>
                <a:gd name="T29" fmla="*/ 180 h 211"/>
                <a:gd name="T30" fmla="*/ 210 w 210"/>
                <a:gd name="T31" fmla="*/ 56 h 211"/>
                <a:gd name="T32" fmla="*/ 193 w 210"/>
                <a:gd name="T33" fmla="*/ 76 h 211"/>
                <a:gd name="T34" fmla="*/ 193 w 210"/>
                <a:gd name="T35" fmla="*/ 1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11">
                  <a:moveTo>
                    <a:pt x="193" y="180"/>
                  </a:moveTo>
                  <a:cubicBezTo>
                    <a:pt x="193" y="188"/>
                    <a:pt x="187" y="194"/>
                    <a:pt x="179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3" y="194"/>
                    <a:pt x="17" y="188"/>
                    <a:pt x="17" y="18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4"/>
                    <a:pt x="23" y="17"/>
                    <a:pt x="30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4" y="1"/>
                    <a:pt x="182" y="0"/>
                    <a:pt x="17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7"/>
                    <a:pt x="13" y="211"/>
                    <a:pt x="30" y="211"/>
                  </a:cubicBezTo>
                  <a:cubicBezTo>
                    <a:pt x="179" y="211"/>
                    <a:pt x="179" y="211"/>
                    <a:pt x="179" y="211"/>
                  </a:cubicBezTo>
                  <a:cubicBezTo>
                    <a:pt x="196" y="211"/>
                    <a:pt x="210" y="197"/>
                    <a:pt x="210" y="180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193" y="76"/>
                    <a:pt x="193" y="76"/>
                    <a:pt x="193" y="76"/>
                  </a:cubicBezTo>
                  <a:lnTo>
                    <a:pt x="193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21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793" y="6013451"/>
            <a:ext cx="2057400" cy="365125"/>
          </a:xfrm>
        </p:spPr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093" y="6013451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093" y="6013451"/>
            <a:ext cx="2057400" cy="365125"/>
          </a:xfrm>
        </p:spPr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D7C2B2-BFA5-4A8B-B077-C4BB2D0F626A}"/>
              </a:ext>
            </a:extLst>
          </p:cNvPr>
          <p:cNvSpPr/>
          <p:nvPr userDrawn="1"/>
        </p:nvSpPr>
        <p:spPr>
          <a:xfrm flipV="1">
            <a:off x="2286" y="3545537"/>
            <a:ext cx="9141714" cy="680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8" tIns="91424" rIns="182848" bIns="91424" rtlCol="0" anchor="ctr"/>
          <a:lstStyle/>
          <a:p>
            <a:pPr algn="ctr"/>
            <a:r>
              <a:rPr lang="en-US" sz="1350">
                <a:latin typeface="Subway Six-Inch Office" pitchFamily="50" charset="0"/>
              </a:rPr>
              <a:t>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01493C9-ED70-44B6-9092-E97F4954212E}"/>
              </a:ext>
            </a:extLst>
          </p:cNvPr>
          <p:cNvSpPr/>
          <p:nvPr userDrawn="1"/>
        </p:nvSpPr>
        <p:spPr>
          <a:xfrm>
            <a:off x="2625067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DC38CE-C623-4A9B-93DD-ED4840E361B7}"/>
              </a:ext>
            </a:extLst>
          </p:cNvPr>
          <p:cNvSpPr/>
          <p:nvPr userDrawn="1"/>
        </p:nvSpPr>
        <p:spPr>
          <a:xfrm>
            <a:off x="4745700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E00338-6396-4E49-B06C-5F288564386A}"/>
              </a:ext>
            </a:extLst>
          </p:cNvPr>
          <p:cNvSpPr/>
          <p:nvPr userDrawn="1"/>
        </p:nvSpPr>
        <p:spPr>
          <a:xfrm>
            <a:off x="504433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2D82B8-F76A-4737-916C-A1A2CB6B1C3C}"/>
              </a:ext>
            </a:extLst>
          </p:cNvPr>
          <p:cNvGrpSpPr/>
          <p:nvPr userDrawn="1"/>
        </p:nvGrpSpPr>
        <p:grpSpPr>
          <a:xfrm>
            <a:off x="346963" y="2323560"/>
            <a:ext cx="479097" cy="945933"/>
            <a:chOff x="2042802" y="2926963"/>
            <a:chExt cx="638796" cy="945933"/>
          </a:xfrm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AAA8EF3-8078-4693-BFF9-73D66DD69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9EFF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rgbClr val="009EFF"/>
                </a:solidFill>
                <a:latin typeface="+mj-l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833ED8-2A48-4DCC-A98D-F8C17E77B70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9EFF"/>
                </a:solidFill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3995F3-0023-42FB-A296-B8C785D4D921}"/>
              </a:ext>
            </a:extLst>
          </p:cNvPr>
          <p:cNvGrpSpPr/>
          <p:nvPr userDrawn="1"/>
        </p:nvGrpSpPr>
        <p:grpSpPr>
          <a:xfrm>
            <a:off x="4592722" y="2323560"/>
            <a:ext cx="479097" cy="945933"/>
            <a:chOff x="2042802" y="2926963"/>
            <a:chExt cx="638796" cy="945933"/>
          </a:xfrm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7893BEC7-8D31-481F-A9B7-FFB943E78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E74011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5A4D980-C366-4EF3-AE44-F7102DB9109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5DB66B-CA88-408B-A0C7-1A8B19EAB161}"/>
              </a:ext>
            </a:extLst>
          </p:cNvPr>
          <p:cNvGrpSpPr/>
          <p:nvPr userDrawn="1"/>
        </p:nvGrpSpPr>
        <p:grpSpPr>
          <a:xfrm rot="10800000">
            <a:off x="2470389" y="3899825"/>
            <a:ext cx="479097" cy="945933"/>
            <a:chOff x="2042802" y="2926963"/>
            <a:chExt cx="638796" cy="94593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73DD69F9-E441-47D3-9255-6008485A4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BE00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0B2106-48AC-412C-9612-006B6A8E558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80B6A911-5B49-4E4F-9F8B-788A067C74CF}"/>
              </a:ext>
            </a:extLst>
          </p:cNvPr>
          <p:cNvSpPr/>
          <p:nvPr userDrawn="1"/>
        </p:nvSpPr>
        <p:spPr>
          <a:xfrm>
            <a:off x="6866333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DCDDB5-DA61-4D26-977D-F187286F38B3}"/>
              </a:ext>
            </a:extLst>
          </p:cNvPr>
          <p:cNvGrpSpPr/>
          <p:nvPr userDrawn="1"/>
        </p:nvGrpSpPr>
        <p:grpSpPr>
          <a:xfrm rot="10800000">
            <a:off x="6714891" y="3899825"/>
            <a:ext cx="479097" cy="945933"/>
            <a:chOff x="2042802" y="2926963"/>
            <a:chExt cx="638796" cy="945933"/>
          </a:xfrm>
        </p:grpSpPr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01E4AAB5-CCC7-4F96-B12C-DA3E3A29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8100AF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846D3BF-C15A-4415-B313-0DCAF616762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sp>
        <p:nvSpPr>
          <p:cNvPr id="43" name="Text Placeholder 55">
            <a:extLst>
              <a:ext uri="{FF2B5EF4-FFF2-40B4-BE49-F238E27FC236}">
                <a16:creationId xmlns:a16="http://schemas.microsoft.com/office/drawing/2014/main" id="{08BBBF8D-A7CD-4333-B299-645B4E523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633" y="20337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1965: ITEM GOES HERE</a:t>
            </a:r>
          </a:p>
        </p:txBody>
      </p:sp>
      <p:sp>
        <p:nvSpPr>
          <p:cNvPr id="44" name="Text Placeholder 55">
            <a:extLst>
              <a:ext uri="{FF2B5EF4-FFF2-40B4-BE49-F238E27FC236}">
                <a16:creationId xmlns:a16="http://schemas.microsoft.com/office/drawing/2014/main" id="{629CA489-8940-4C35-814F-B512D563A1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635" y="26391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45" name="Text Placeholder 55">
            <a:extLst>
              <a:ext uri="{FF2B5EF4-FFF2-40B4-BE49-F238E27FC236}">
                <a16:creationId xmlns:a16="http://schemas.microsoft.com/office/drawing/2014/main" id="{4F1DB194-587C-46AE-9693-0DFBDB2A502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6302" y="3896668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1974: ITEM GOES HERE</a:t>
            </a:r>
          </a:p>
        </p:txBody>
      </p:sp>
      <p:sp>
        <p:nvSpPr>
          <p:cNvPr id="46" name="Text Placeholder 55">
            <a:extLst>
              <a:ext uri="{FF2B5EF4-FFF2-40B4-BE49-F238E27FC236}">
                <a16:creationId xmlns:a16="http://schemas.microsoft.com/office/drawing/2014/main" id="{8C7BC640-A8E3-4927-A9D5-9C9F77500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46302" y="4501997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47" name="Text Placeholder 55">
            <a:extLst>
              <a:ext uri="{FF2B5EF4-FFF2-40B4-BE49-F238E27FC236}">
                <a16:creationId xmlns:a16="http://schemas.microsoft.com/office/drawing/2014/main" id="{1B6BAED6-3534-4522-93CA-0D7DE6B5B42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1559" y="20337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E740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1982: ITEM GOES HERE</a:t>
            </a:r>
          </a:p>
        </p:txBody>
      </p:sp>
      <p:sp>
        <p:nvSpPr>
          <p:cNvPr id="48" name="Text Placeholder 55">
            <a:extLst>
              <a:ext uri="{FF2B5EF4-FFF2-40B4-BE49-F238E27FC236}">
                <a16:creationId xmlns:a16="http://schemas.microsoft.com/office/drawing/2014/main" id="{1CB45B4F-9A17-417A-92D3-10D78FA99E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61559" y="26391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E740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49" name="Text Placeholder 55">
            <a:extLst>
              <a:ext uri="{FF2B5EF4-FFF2-40B4-BE49-F238E27FC236}">
                <a16:creationId xmlns:a16="http://schemas.microsoft.com/office/drawing/2014/main" id="{D91C9DD9-9EC7-421E-9806-37A2A7A4AB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83726" y="3896668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810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2000: ITEM GOES HERE</a:t>
            </a:r>
          </a:p>
        </p:txBody>
      </p:sp>
      <p:sp>
        <p:nvSpPr>
          <p:cNvPr id="50" name="Text Placeholder 55">
            <a:extLst>
              <a:ext uri="{FF2B5EF4-FFF2-40B4-BE49-F238E27FC236}">
                <a16:creationId xmlns:a16="http://schemas.microsoft.com/office/drawing/2014/main" id="{FFD233C4-03D5-45B2-AD4B-2D9C7A13221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83726" y="4501997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810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77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DA329-9B7C-4886-A522-467214742846}"/>
              </a:ext>
            </a:extLst>
          </p:cNvPr>
          <p:cNvSpPr/>
          <p:nvPr userDrawn="1"/>
        </p:nvSpPr>
        <p:spPr>
          <a:xfrm flipV="1">
            <a:off x="-426339" y="3888436"/>
            <a:ext cx="9627489" cy="86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8" tIns="91424" rIns="182848" bIns="91424" rtlCol="0" anchor="ctr"/>
          <a:lstStyle/>
          <a:p>
            <a:pPr algn="ctr"/>
            <a:r>
              <a:rPr lang="en-US" sz="1350">
                <a:latin typeface="Subway Six-Inch Office" pitchFamily="50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102CCD-A803-4765-865C-CF851A52C206}"/>
              </a:ext>
            </a:extLst>
          </p:cNvPr>
          <p:cNvSpPr/>
          <p:nvPr userDrawn="1"/>
        </p:nvSpPr>
        <p:spPr>
          <a:xfrm>
            <a:off x="3150598" y="38100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EA7C5-1F66-4F2C-BB66-5C75735B38D0}"/>
              </a:ext>
            </a:extLst>
          </p:cNvPr>
          <p:cNvSpPr/>
          <p:nvPr userDrawn="1"/>
        </p:nvSpPr>
        <p:spPr>
          <a:xfrm>
            <a:off x="5271231" y="38100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DE2FE0-4153-4E40-91E1-0F00E7DD2BD6}"/>
              </a:ext>
            </a:extLst>
          </p:cNvPr>
          <p:cNvSpPr/>
          <p:nvPr userDrawn="1"/>
        </p:nvSpPr>
        <p:spPr>
          <a:xfrm>
            <a:off x="1029964" y="38100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6D487-716E-42F0-8715-49F9EDD0CBA9}"/>
              </a:ext>
            </a:extLst>
          </p:cNvPr>
          <p:cNvGrpSpPr/>
          <p:nvPr userDrawn="1"/>
        </p:nvGrpSpPr>
        <p:grpSpPr>
          <a:xfrm>
            <a:off x="872494" y="2666460"/>
            <a:ext cx="479097" cy="945933"/>
            <a:chOff x="2042802" y="2926963"/>
            <a:chExt cx="638796" cy="945933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A940EE6-04A4-4E02-9445-D18E77256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FF0096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9D1B6C-2DCB-4F74-B303-6B1A14EDB46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EDBBF-2713-4817-94A0-0B3C1B511CDB}"/>
              </a:ext>
            </a:extLst>
          </p:cNvPr>
          <p:cNvGrpSpPr/>
          <p:nvPr userDrawn="1"/>
        </p:nvGrpSpPr>
        <p:grpSpPr>
          <a:xfrm>
            <a:off x="5118253" y="2666460"/>
            <a:ext cx="479097" cy="945933"/>
            <a:chOff x="2042802" y="2926963"/>
            <a:chExt cx="638796" cy="94593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7C3EAE-BF16-4D14-B1DB-F0012EACA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BE00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BBA278-05CE-4484-9445-75DC57B01E6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E8449B-CF3D-4F5E-8BA2-C195AF180C52}"/>
              </a:ext>
            </a:extLst>
          </p:cNvPr>
          <p:cNvGrpSpPr/>
          <p:nvPr userDrawn="1"/>
        </p:nvGrpSpPr>
        <p:grpSpPr>
          <a:xfrm rot="10800000">
            <a:off x="2995920" y="4242725"/>
            <a:ext cx="479097" cy="945933"/>
            <a:chOff x="2042802" y="2926963"/>
            <a:chExt cx="638796" cy="945933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50948DC-5A88-4B5C-A3E8-DA6792E5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9EFF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82EBD5-277B-4472-B8E3-49113E2B3DE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ubway Six-Inch Office" pitchFamily="50" charset="0"/>
              </a:endParaRPr>
            </a:p>
          </p:txBody>
        </p:sp>
      </p:grpSp>
      <p:sp>
        <p:nvSpPr>
          <p:cNvPr id="20" name="Text Placeholder 55">
            <a:extLst>
              <a:ext uri="{FF2B5EF4-FFF2-40B4-BE49-F238E27FC236}">
                <a16:creationId xmlns:a16="http://schemas.microsoft.com/office/drawing/2014/main" id="{A1CD7512-ECC4-4FD4-A939-E874C6ABF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153" y="23766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FF00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2003: ITEM GOES HERE</a:t>
            </a:r>
          </a:p>
        </p:txBody>
      </p:sp>
      <p:sp>
        <p:nvSpPr>
          <p:cNvPr id="21" name="Text Placeholder 55">
            <a:extLst>
              <a:ext uri="{FF2B5EF4-FFF2-40B4-BE49-F238E27FC236}">
                <a16:creationId xmlns:a16="http://schemas.microsoft.com/office/drawing/2014/main" id="{88454EC6-7C85-4D82-B6C3-01A921D353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3154" y="29820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FF00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22" name="Text Placeholder 55">
            <a:extLst>
              <a:ext uri="{FF2B5EF4-FFF2-40B4-BE49-F238E27FC236}">
                <a16:creationId xmlns:a16="http://schemas.microsoft.com/office/drawing/2014/main" id="{B45F9AC5-33AD-4047-90F9-B4EFD14ACF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71833" y="4239568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2008: ITEM GOES HERE</a:t>
            </a:r>
          </a:p>
        </p:txBody>
      </p:sp>
      <p:sp>
        <p:nvSpPr>
          <p:cNvPr id="23" name="Text Placeholder 55">
            <a:extLst>
              <a:ext uri="{FF2B5EF4-FFF2-40B4-BE49-F238E27FC236}">
                <a16:creationId xmlns:a16="http://schemas.microsoft.com/office/drawing/2014/main" id="{2EAC20B3-3C92-44BA-A862-E3C8E568AC3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71833" y="4844897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24" name="Text Placeholder 55">
            <a:extLst>
              <a:ext uri="{FF2B5EF4-FFF2-40B4-BE49-F238E27FC236}">
                <a16:creationId xmlns:a16="http://schemas.microsoft.com/office/drawing/2014/main" id="{3555C930-DFCA-4939-9A11-A2BFCFE68B2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87090" y="23766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2018: ITEM GOES HERE</a:t>
            </a:r>
          </a:p>
        </p:txBody>
      </p:sp>
      <p:sp>
        <p:nvSpPr>
          <p:cNvPr id="25" name="Text Placeholder 55">
            <a:extLst>
              <a:ext uri="{FF2B5EF4-FFF2-40B4-BE49-F238E27FC236}">
                <a16:creationId xmlns:a16="http://schemas.microsoft.com/office/drawing/2014/main" id="{7B991D95-8427-40B5-9196-3B80200767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87090" y="29820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057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C41B81-45A6-497E-8A3F-A34C7D73B68C}"/>
              </a:ext>
            </a:extLst>
          </p:cNvPr>
          <p:cNvGrpSpPr/>
          <p:nvPr userDrawn="1"/>
        </p:nvGrpSpPr>
        <p:grpSpPr>
          <a:xfrm>
            <a:off x="1057631" y="2809869"/>
            <a:ext cx="7028739" cy="1238262"/>
            <a:chOff x="838201" y="2775738"/>
            <a:chExt cx="9371652" cy="12382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D9CAF6-D9E4-48D9-A876-9E3AD838C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9112" y="2844000"/>
              <a:ext cx="4780741" cy="1170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951CC7-CD80-436A-A5C0-01C53160FD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1" y="2775738"/>
              <a:ext cx="3752712" cy="11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90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1600" b="1" cap="all">
                <a:latin typeface="+mn-lt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4A51-C9CA-4AFA-985B-B6CB205FF2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66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032448" cy="511256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104456" cy="511256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7A90-6442-47AA-B6E3-C552A28471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02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5040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597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040188" cy="453650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858391"/>
            <a:ext cx="4104456" cy="5677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104456" cy="453650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2F90-45E1-4B62-9FB5-8C9B9E3562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859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1484-F882-4A4D-854A-83F82DB0FE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043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6088-BD90-4468-B8D1-6982469A1D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3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111750" cy="511256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008313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9C91-0AB9-4AA0-BCF6-287E30A63B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663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py and Image (Purple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4913A1-B6FF-4CDC-8C60-F4AD32EBD6E2}"/>
              </a:ext>
            </a:extLst>
          </p:cNvPr>
          <p:cNvSpPr/>
          <p:nvPr userDrawn="1"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rgbClr val="810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0A595-DA8D-47E3-A03D-2DDB3AA24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3" y="457200"/>
            <a:ext cx="4114798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Short headline goes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70247E-38CC-408D-B10F-8BCFF60C2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981200"/>
            <a:ext cx="4114800" cy="2857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 Maecenas at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dictum </a:t>
            </a:r>
            <a:r>
              <a:rPr lang="en-US" err="1"/>
              <a:t>enim</a:t>
            </a:r>
            <a:r>
              <a:rPr lang="en-US"/>
              <a:t> at ipsum </a:t>
            </a:r>
            <a:r>
              <a:rPr lang="en-US" err="1"/>
              <a:t>ultricies</a:t>
            </a:r>
            <a:r>
              <a:rPr lang="en-US"/>
              <a:t>, a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In mi nisi.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603F3-72EB-40F6-A3DB-33229461C841}"/>
              </a:ext>
            </a:extLst>
          </p:cNvPr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040284-9862-4525-A1C4-FA1C558A29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57200"/>
            <a:ext cx="4114800" cy="5905500"/>
          </a:xfrm>
        </p:spPr>
        <p:txBody>
          <a:bodyPr bIns="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PNG image with transparency</a:t>
            </a:r>
          </a:p>
        </p:txBody>
      </p:sp>
    </p:spTree>
    <p:extLst>
      <p:ext uri="{BB962C8B-B14F-4D97-AF65-F5344CB8AC3E}">
        <p14:creationId xmlns:p14="http://schemas.microsoft.com/office/powerpoint/2010/main" val="314288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280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/>
        </p:nvSpPr>
        <p:spPr bwMode="auto">
          <a:xfrm>
            <a:off x="395288" y="1268413"/>
            <a:ext cx="82804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4000" b="1">
              <a:solidFill>
                <a:srgbClr val="052264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/>
        </p:nvSpPr>
        <p:spPr bwMode="auto">
          <a:xfrm>
            <a:off x="395288" y="1268413"/>
            <a:ext cx="82804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4000" b="1">
              <a:solidFill>
                <a:srgbClr val="052264"/>
              </a:solidFill>
            </a:endParaRPr>
          </a:p>
        </p:txBody>
      </p:sp>
      <p:sp>
        <p:nvSpPr>
          <p:cNvPr id="1029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95288" y="836613"/>
            <a:ext cx="83010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388" y="765175"/>
            <a:ext cx="8713787" cy="0"/>
          </a:xfrm>
          <a:prstGeom prst="line">
            <a:avLst/>
          </a:prstGeom>
          <a:ln w="190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9388" y="6092825"/>
            <a:ext cx="8713787" cy="0"/>
          </a:xfrm>
          <a:prstGeom prst="line">
            <a:avLst/>
          </a:prstGeom>
          <a:ln w="22225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 descr="C:\Users\joconnor\Desktop\Values logo\Untitled-5.2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21388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804025" y="6118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5226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5DF90-30AF-471A-BDD7-6F9FD8A45D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4" name="Picture 10" descr="C:\Users\joconnor\Desktop\Values logo\Untitled-5.2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0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29338"/>
            <a:ext cx="223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6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D6F27-58A1-40F2-B832-5F3ABA53BB78}"/>
              </a:ext>
            </a:extLst>
          </p:cNvPr>
          <p:cNvGrpSpPr/>
          <p:nvPr userDrawn="1"/>
        </p:nvGrpSpPr>
        <p:grpSpPr>
          <a:xfrm>
            <a:off x="5260724" y="6053066"/>
            <a:ext cx="3749936" cy="630000"/>
            <a:chOff x="181685" y="6053066"/>
            <a:chExt cx="4999915" cy="63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7A8CD-9679-4E42-B0AB-19845D1D8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5868" y="6053066"/>
              <a:ext cx="2585732" cy="63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08FFAB-4B92-4044-8711-33D6E828AF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685" y="6053066"/>
              <a:ext cx="2037877" cy="630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3BE2DF1-701D-4450-B8E2-2542EE009759}"/>
              </a:ext>
            </a:extLst>
          </p:cNvPr>
          <p:cNvSpPr/>
          <p:nvPr userDrawn="1"/>
        </p:nvSpPr>
        <p:spPr>
          <a:xfrm>
            <a:off x="0" y="1"/>
            <a:ext cx="9144000" cy="5918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68E4B-9E19-4233-897C-84735A4A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370BF-A48C-4D1C-9C2E-16E649240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5E38B-6F30-4C99-9669-B911011F8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3F29-A26A-4B4A-8620-224856C65C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7DB90-ECC1-4A10-8321-4A4AECE4C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2AFD-3F9A-483C-AD8A-05142A2F6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C9EE2-9E7C-4017-94B8-741B8A09765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1" y="6053066"/>
            <a:ext cx="897856" cy="6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EE13A-6B42-4C6A-8D78-B71467D02A5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372" y="6053066"/>
            <a:ext cx="578641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  <p:sldLayoutId id="2147484105" r:id="rId18"/>
    <p:sldLayoutId id="214748410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75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.Cusani@wyeschool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lie.apps@wyeschool.org.u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22313" y="2781300"/>
            <a:ext cx="7772400" cy="1362075"/>
          </a:xfrm>
        </p:spPr>
        <p:txBody>
          <a:bodyPr/>
          <a:lstStyle/>
          <a:p>
            <a:r>
              <a:rPr lang="en-GB" altLang="en-US" sz="2400" cap="none">
                <a:solidFill>
                  <a:srgbClr val="0079BC"/>
                </a:solidFill>
                <a:cs typeface="Arial"/>
              </a:rPr>
              <a:t>2022-2023</a:t>
            </a:r>
            <a:br>
              <a:rPr lang="en-GB" altLang="en-US" sz="2400" cap="none"/>
            </a:br>
            <a:r>
              <a:rPr lang="en-GB" altLang="en-US" sz="6000" cap="none">
                <a:solidFill>
                  <a:srgbClr val="0079BC"/>
                </a:solidFill>
                <a:cs typeface="Arial"/>
              </a:rPr>
              <a:t>Welcome</a:t>
            </a:r>
            <a:br>
              <a:rPr lang="en-GB" altLang="en-US" sz="6000" cap="none">
                <a:cs typeface="Arial"/>
              </a:rPr>
            </a:br>
            <a:br>
              <a:rPr lang="en-GB" altLang="en-US" sz="6000" cap="none">
                <a:cs typeface="Arial"/>
              </a:rPr>
            </a:br>
            <a:br>
              <a:rPr lang="en-GB" altLang="en-US" cap="none"/>
            </a:br>
            <a:endParaRPr lang="en-US" altLang="en-US" cap="none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5538"/>
            <a:ext cx="7772400" cy="1295400"/>
          </a:xfrm>
        </p:spPr>
        <p:txBody>
          <a:bodyPr/>
          <a:lstStyle/>
          <a:p>
            <a:r>
              <a:rPr lang="en-GB" altLang="en-US" sz="4000">
                <a:cs typeface="Arial"/>
              </a:rPr>
              <a:t>Year 12 Information Evening</a:t>
            </a:r>
            <a:endParaRPr lang="en-US" altLang="en-US" sz="4000">
              <a:cs typeface="Arial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D0761-C6E4-43C6-A82C-92910EC7EC53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100"/>
          </a:p>
        </p:txBody>
      </p:sp>
      <p:pic>
        <p:nvPicPr>
          <p:cNvPr id="61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Tutor Time and PSHE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78500"/>
            <a:ext cx="8280152" cy="5112568"/>
          </a:xfrm>
        </p:spPr>
        <p:txBody>
          <a:bodyPr/>
          <a:lstStyle/>
          <a:p>
            <a:r>
              <a:rPr lang="en-GB"/>
              <a:t>Tutor time everyday, 8.35-9.10am</a:t>
            </a:r>
          </a:p>
          <a:p>
            <a:pPr lvl="1"/>
            <a:r>
              <a:rPr lang="en-GB"/>
              <a:t>Monday- Super-curricular </a:t>
            </a:r>
          </a:p>
          <a:p>
            <a:pPr lvl="1"/>
            <a:r>
              <a:rPr lang="en-GB"/>
              <a:t>Tuesday- Guided Reading Volunteering, or Unifrog</a:t>
            </a:r>
          </a:p>
          <a:p>
            <a:pPr lvl="1"/>
            <a:r>
              <a:rPr lang="en-GB"/>
              <a:t>Wednesday- Guided Reading Volunteering, or Unifrog</a:t>
            </a:r>
          </a:p>
          <a:p>
            <a:pPr lvl="1"/>
            <a:r>
              <a:rPr lang="en-GB"/>
              <a:t>Thursday- Briefing (e.g. external speakers)</a:t>
            </a:r>
          </a:p>
          <a:p>
            <a:pPr lvl="1"/>
            <a:r>
              <a:rPr lang="en-GB"/>
              <a:t>Friday- Presentation preparation</a:t>
            </a:r>
          </a:p>
          <a:p>
            <a:endParaRPr lang="en-GB"/>
          </a:p>
          <a:p>
            <a:r>
              <a:rPr lang="en-GB"/>
              <a:t>All of Sixth Form have two PSHE lessons a fortnight, focusing on Life Skills. Additionally, Sixth Form participate in Drop Down Days every half term including, for example, Sex Education, Study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12290" name="Picture 2" descr="Reading a Novel Alters Your Brain Connectivity — So What? | WIRED">
            <a:extLst>
              <a:ext uri="{FF2B5EF4-FFF2-40B4-BE49-F238E27FC236}">
                <a16:creationId xmlns:a16="http://schemas.microsoft.com/office/drawing/2014/main" id="{B17CE129-1629-8B0D-A4E3-5103F8E5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769028"/>
            <a:ext cx="2133601" cy="14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4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Levels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7700500" cy="4791731"/>
          </a:xfrm>
        </p:spPr>
        <p:txBody>
          <a:bodyPr/>
          <a:lstStyle/>
          <a:p>
            <a:r>
              <a:rPr lang="en-GB"/>
              <a:t>Most students do three A Level courses. We teach the following courses:</a:t>
            </a:r>
          </a:p>
          <a:p>
            <a:pPr marL="0" indent="0">
              <a:buNone/>
            </a:pPr>
            <a:r>
              <a:rPr lang="en-GB"/>
              <a:t>		</a:t>
            </a:r>
          </a:p>
          <a:p>
            <a:r>
              <a:rPr lang="en-GB"/>
              <a:t>Guided hours- Government recommends 580 hours. We deliver above this: 641 planned learning hours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For each subject, students should have a folder containing:</a:t>
            </a:r>
          </a:p>
          <a:p>
            <a:r>
              <a:rPr lang="en-GB"/>
              <a:t>Independent learning log</a:t>
            </a:r>
          </a:p>
          <a:p>
            <a:r>
              <a:rPr lang="en-GB"/>
              <a:t>Subject starter pack with</a:t>
            </a:r>
          </a:p>
          <a:p>
            <a:pPr marL="0" indent="0">
              <a:buNone/>
            </a:pPr>
            <a:r>
              <a:rPr lang="en-GB"/>
              <a:t>     useful links &amp; suggestions</a:t>
            </a:r>
          </a:p>
          <a:p>
            <a:endParaRPr lang="en-GB"/>
          </a:p>
          <a:p>
            <a:pPr marL="457200" lvl="1" indent="0">
              <a:buNone/>
            </a:pPr>
            <a:r>
              <a:rPr lang="en-GB"/>
              <a:t>		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3A51A-62C1-6638-70BA-25C69BFB8DB1}"/>
              </a:ext>
            </a:extLst>
          </p:cNvPr>
          <p:cNvSpPr/>
          <p:nvPr/>
        </p:nvSpPr>
        <p:spPr>
          <a:xfrm>
            <a:off x="7510109" y="140758"/>
            <a:ext cx="1383066" cy="5667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JMA to edit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4CD37-C713-8F89-336C-961A1815E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3"/>
          <a:stretch/>
        </p:blipFill>
        <p:spPr>
          <a:xfrm>
            <a:off x="6860587" y="3798342"/>
            <a:ext cx="21336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105BB-FE07-3299-7DB2-940BF0B4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71500"/>
            <a:ext cx="9143999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1F6F31-8FF6-84EF-31E7-FBB2340348F0}"/>
              </a:ext>
            </a:extLst>
          </p:cNvPr>
          <p:cNvSpPr/>
          <p:nvPr/>
        </p:nvSpPr>
        <p:spPr>
          <a:xfrm>
            <a:off x="638175" y="4295775"/>
            <a:ext cx="1752601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A4641-4FF3-29C7-40F8-8B3E6EA4EDAA}"/>
              </a:ext>
            </a:extLst>
          </p:cNvPr>
          <p:cNvSpPr/>
          <p:nvPr/>
        </p:nvSpPr>
        <p:spPr>
          <a:xfrm>
            <a:off x="2628900" y="4295775"/>
            <a:ext cx="77124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C1253-E0E5-62F1-35AC-291D2D521977}"/>
              </a:ext>
            </a:extLst>
          </p:cNvPr>
          <p:cNvSpPr/>
          <p:nvPr/>
        </p:nvSpPr>
        <p:spPr>
          <a:xfrm>
            <a:off x="3629026" y="4295775"/>
            <a:ext cx="2000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AA96B-F232-AA46-94BD-6E7642ECB3A7}"/>
              </a:ext>
            </a:extLst>
          </p:cNvPr>
          <p:cNvSpPr/>
          <p:nvPr/>
        </p:nvSpPr>
        <p:spPr>
          <a:xfrm>
            <a:off x="4067176" y="4305300"/>
            <a:ext cx="590549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69F70C-656C-437F-6C80-2E0EDF585FFB}"/>
              </a:ext>
            </a:extLst>
          </p:cNvPr>
          <p:cNvSpPr/>
          <p:nvPr/>
        </p:nvSpPr>
        <p:spPr>
          <a:xfrm>
            <a:off x="4909351" y="4305300"/>
            <a:ext cx="386551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D16728-3AE7-8144-2F5E-2496627F93EE}"/>
              </a:ext>
            </a:extLst>
          </p:cNvPr>
          <p:cNvSpPr/>
          <p:nvPr/>
        </p:nvSpPr>
        <p:spPr>
          <a:xfrm>
            <a:off x="5734053" y="4295775"/>
            <a:ext cx="371472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ED4FE-F48B-187C-848F-1CC13C899A6C}"/>
              </a:ext>
            </a:extLst>
          </p:cNvPr>
          <p:cNvSpPr/>
          <p:nvPr/>
        </p:nvSpPr>
        <p:spPr>
          <a:xfrm>
            <a:off x="6356412" y="4314825"/>
            <a:ext cx="38728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EBC9A-CC73-411C-F43F-0525F1200E2C}"/>
              </a:ext>
            </a:extLst>
          </p:cNvPr>
          <p:cNvSpPr/>
          <p:nvPr/>
        </p:nvSpPr>
        <p:spPr>
          <a:xfrm>
            <a:off x="6953251" y="4295775"/>
            <a:ext cx="371474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EDAB36-FBD7-53C6-52A3-302F1C5632CA}"/>
              </a:ext>
            </a:extLst>
          </p:cNvPr>
          <p:cNvSpPr/>
          <p:nvPr/>
        </p:nvSpPr>
        <p:spPr>
          <a:xfrm>
            <a:off x="7591426" y="4314825"/>
            <a:ext cx="5810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1FA08-B4A3-A69A-8960-BCE2B4519D26}"/>
              </a:ext>
            </a:extLst>
          </p:cNvPr>
          <p:cNvSpPr txBox="1"/>
          <p:nvPr/>
        </p:nvSpPr>
        <p:spPr>
          <a:xfrm>
            <a:off x="0" y="12207"/>
            <a:ext cx="91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/>
              <a:t>https://www.gov.uk/government/publications/an-investigation-of-inter-subject-comparability-in-gcses-and-a-levels-in-summer-2021/an-investigation-of-inter-subject-comparability-in-gcses-and-a-levels-in-summer-2021</a:t>
            </a:r>
          </a:p>
        </p:txBody>
      </p:sp>
    </p:spTree>
    <p:extLst>
      <p:ext uri="{BB962C8B-B14F-4D97-AF65-F5344CB8AC3E}">
        <p14:creationId xmlns:p14="http://schemas.microsoft.com/office/powerpoint/2010/main" val="16734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F5D94-0E49-7BCB-87B8-8A239ECA8C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06088-BD90-4468-B8D1-6982469A1D4D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5DEB6-8258-1377-D067-76F1104C51E1}"/>
              </a:ext>
            </a:extLst>
          </p:cNvPr>
          <p:cNvSpPr txBox="1"/>
          <p:nvPr/>
        </p:nvSpPr>
        <p:spPr>
          <a:xfrm>
            <a:off x="0" y="762913"/>
            <a:ext cx="84781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an A-level standard standalone qualification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taken as an extension of other </a:t>
            </a:r>
            <a:r>
              <a:rPr lang="en-GB">
                <a:latin typeface="Verdana" panose="020B0604030504040204" pitchFamily="34" charset="0"/>
              </a:rPr>
              <a:t>A</a:t>
            </a:r>
            <a:r>
              <a:rPr lang="en-GB" b="0" i="0">
                <a:effectLst/>
                <a:latin typeface="Verdana" panose="020B0604030504040204" pitchFamily="34" charset="0"/>
              </a:rPr>
              <a:t> levels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worth half an A-level </a:t>
            </a:r>
            <a:r>
              <a:rPr lang="en-GB" b="0" i="0">
                <a:effectLst/>
                <a:latin typeface="Verdana" panose="020B0604030504040204" pitchFamily="34" charset="0"/>
              </a:rPr>
              <a:t>(28 UCAS points)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it's </a:t>
            </a:r>
            <a:r>
              <a:rPr lang="en-GB" b="0" i="0"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recognised by universities and employers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many universities make </a:t>
            </a:r>
            <a:r>
              <a:rPr lang="en-GB" b="0" i="0"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lower A-level offers </a:t>
            </a:r>
            <a:r>
              <a:rPr lang="en-GB" b="0" i="0">
                <a:effectLst/>
                <a:latin typeface="Verdana" panose="020B0604030504040204" pitchFamily="34" charset="0"/>
              </a:rPr>
              <a:t>to students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plan and carry out research on a topic that they've chosen produce a written report, an artefact or a production</a:t>
            </a:r>
          </a:p>
          <a:p>
            <a:pPr algn="l"/>
            <a:endParaRPr lang="en-GB" b="0" i="0">
              <a:effectLst/>
              <a:latin typeface="Verdana" panose="020B0604030504040204" pitchFamily="34" charset="0"/>
            </a:endParaRPr>
          </a:p>
          <a:p>
            <a:pPr algn="l"/>
            <a:r>
              <a:rPr lang="en-GB" b="0" i="0">
                <a:effectLst/>
                <a:latin typeface="Verdana" panose="020B0604030504040204" pitchFamily="34" charset="0"/>
              </a:rPr>
              <a:t>Students</a:t>
            </a:r>
            <a:r>
              <a:rPr lang="en-GB">
                <a:latin typeface="Verdana" panose="020B0604030504040204" pitchFamily="34" charset="0"/>
              </a:rPr>
              <a:t> become &amp; demonstrate that they </a:t>
            </a:r>
            <a:r>
              <a:rPr lang="en-GB" b="0" i="0">
                <a:effectLst/>
                <a:latin typeface="Verdana" panose="020B0604030504040204" pitchFamily="34" charset="0"/>
              </a:rPr>
              <a:t>become: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more </a:t>
            </a:r>
            <a:r>
              <a:rPr lang="en-GB" b="0" i="0"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critical, reflective and independent learners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develop and apply decision-making and </a:t>
            </a:r>
            <a:r>
              <a:rPr lang="en-GB" b="0" i="0"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problem-solving</a:t>
            </a:r>
            <a:r>
              <a:rPr lang="en-GB" b="0" i="0">
                <a:effectLst/>
                <a:latin typeface="Verdana" panose="020B0604030504040204" pitchFamily="34" charset="0"/>
              </a:rPr>
              <a:t> skills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increase their </a:t>
            </a:r>
            <a:r>
              <a:rPr lang="en-GB" b="0" i="0"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planning, research, analysis, synthesis, evaluation and presentation skills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Verdana" panose="020B0604030504040204" pitchFamily="34" charset="0"/>
              </a:rPr>
              <a:t>demonstrate </a:t>
            </a:r>
            <a:r>
              <a:rPr lang="en-GB" b="0" i="0"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creativity, initiative and enterprise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6DEF2-6B5E-FE50-F83E-6657BCC0797A}"/>
              </a:ext>
            </a:extLst>
          </p:cNvPr>
          <p:cNvSpPr txBox="1"/>
          <p:nvPr/>
        </p:nvSpPr>
        <p:spPr>
          <a:xfrm>
            <a:off x="79900" y="21312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The EPQ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F13F-7D49-7A7E-6342-021FD1B122A2}"/>
              </a:ext>
            </a:extLst>
          </p:cNvPr>
          <p:cNvSpPr txBox="1"/>
          <p:nvPr/>
        </p:nvSpPr>
        <p:spPr>
          <a:xfrm>
            <a:off x="0" y="4964062"/>
            <a:ext cx="320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Last Year’s students...</a:t>
            </a:r>
          </a:p>
        </p:txBody>
      </p:sp>
    </p:spTree>
    <p:extLst>
      <p:ext uri="{BB962C8B-B14F-4D97-AF65-F5344CB8AC3E}">
        <p14:creationId xmlns:p14="http://schemas.microsoft.com/office/powerpoint/2010/main" val="51094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Independent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Study Periods to be used for: </a:t>
            </a:r>
          </a:p>
          <a:p>
            <a:pPr lvl="1"/>
            <a:r>
              <a:rPr lang="en-GB"/>
              <a:t>completion of homework;</a:t>
            </a:r>
          </a:p>
          <a:p>
            <a:pPr lvl="1"/>
            <a:r>
              <a:rPr lang="en-GB"/>
              <a:t>independent review of course content; </a:t>
            </a:r>
          </a:p>
          <a:p>
            <a:pPr lvl="1"/>
            <a:r>
              <a:rPr lang="en-GB"/>
              <a:t>Super-curricular research; </a:t>
            </a:r>
          </a:p>
          <a:p>
            <a:pPr lvl="1"/>
            <a:r>
              <a:rPr lang="en-GB"/>
              <a:t>completion of UCAS/Unifrog; </a:t>
            </a:r>
          </a:p>
          <a:p>
            <a:pPr lvl="1"/>
            <a:r>
              <a:rPr lang="en-GB"/>
              <a:t>preparing for tutor time presentations; </a:t>
            </a:r>
          </a:p>
          <a:p>
            <a:pPr lvl="1"/>
            <a:r>
              <a:rPr lang="en-GB"/>
              <a:t>Volunteering</a:t>
            </a:r>
          </a:p>
          <a:p>
            <a:endParaRPr lang="en-GB"/>
          </a:p>
          <a:p>
            <a:r>
              <a:rPr lang="en-GB"/>
              <a:t>Homework: students should spend the same amount of time in independent study as taught time in the classroom </a:t>
            </a:r>
          </a:p>
          <a:p>
            <a:pPr lvl="1"/>
            <a:r>
              <a:rPr lang="en-GB"/>
              <a:t>e.g. 6 lessons of Maths per week, should mean 6 study periods spent on independent study for Maths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3A51A-62C1-6638-70BA-25C69BFB8DB1}"/>
              </a:ext>
            </a:extLst>
          </p:cNvPr>
          <p:cNvSpPr/>
          <p:nvPr/>
        </p:nvSpPr>
        <p:spPr>
          <a:xfrm>
            <a:off x="7510109" y="140758"/>
            <a:ext cx="1383066" cy="5667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JMA to edit</a:t>
            </a:r>
          </a:p>
        </p:txBody>
      </p:sp>
      <p:pic>
        <p:nvPicPr>
          <p:cNvPr id="3074" name="Picture 2" descr="New Scientist (@newscientist) / Twitter">
            <a:extLst>
              <a:ext uri="{FF2B5EF4-FFF2-40B4-BE49-F238E27FC236}">
                <a16:creationId xmlns:a16="http://schemas.microsoft.com/office/drawing/2014/main" id="{DD52C53E-7D75-D2B7-9DA8-DE68F960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39" y="13711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6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BA2C6-15D9-415F-B221-7BA9F5B8B20F}"/>
              </a:ext>
            </a:extLst>
          </p:cNvPr>
          <p:cNvSpPr txBox="1"/>
          <p:nvPr/>
        </p:nvSpPr>
        <p:spPr>
          <a:xfrm>
            <a:off x="-27422" y="54341"/>
            <a:ext cx="914400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/>
              <a:t>Super-Curricular 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6B495-A9C7-418C-895F-6747BE993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" y="1312968"/>
            <a:ext cx="1490810" cy="1525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17E7B-0CEA-46E1-93A3-73277EC82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2894811"/>
            <a:ext cx="1558396" cy="1549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537BC-90BB-4E8A-B89D-BCE4C2977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788" y="1312968"/>
            <a:ext cx="1558396" cy="1525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3ECE59-2F3C-477C-A30D-1A7C21288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435" y="2894811"/>
            <a:ext cx="1516394" cy="15242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46F30E-71CF-4F4B-B85E-EDE1D1984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767" y="4475263"/>
            <a:ext cx="1500188" cy="15001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9F9D53-5B8F-4513-982A-68ECE1060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078" y="1294251"/>
            <a:ext cx="1532714" cy="15256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41F657-52C5-4801-B9E1-B02BF40C3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241" y="2894811"/>
            <a:ext cx="1532714" cy="15242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446D44-5510-4202-80FA-9AA2ACA520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7815" y="4509864"/>
            <a:ext cx="1528763" cy="152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BA5EF-F99E-4998-820F-F5C5BF099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21" y="4461324"/>
            <a:ext cx="1521813" cy="1514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1FB6CE-E180-4897-9ADE-4340C90DA0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6637" y="4461325"/>
            <a:ext cx="1502311" cy="1510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BABFC6-4D66-4F0D-8670-D940EE37B0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2490" y="2985424"/>
            <a:ext cx="1151665" cy="1494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55D40-7116-90C4-5F85-F9E369AC47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6578" y="1312968"/>
            <a:ext cx="1502311" cy="1527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CF9A2F-83A7-5F98-58D8-828E6EFACE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6637" y="2894811"/>
            <a:ext cx="1502311" cy="1517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5BFA8B-D310-06A8-BA0F-422D16EDCD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6675" y="1312968"/>
            <a:ext cx="1544327" cy="15443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5BE31-1AB0-4AF7-EA8F-67A394420F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1999" y="4444404"/>
            <a:ext cx="1516394" cy="14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BA2C6-15D9-415F-B221-7BA9F5B8B20F}"/>
              </a:ext>
            </a:extLst>
          </p:cNvPr>
          <p:cNvSpPr txBox="1"/>
          <p:nvPr/>
        </p:nvSpPr>
        <p:spPr>
          <a:xfrm>
            <a:off x="0" y="855670"/>
            <a:ext cx="9144000" cy="46166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/>
              <a:t>Super-Curricular cont.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5C44B-D52B-4D9A-A857-A41892E417A2}"/>
              </a:ext>
            </a:extLst>
          </p:cNvPr>
          <p:cNvSpPr txBox="1"/>
          <p:nvPr/>
        </p:nvSpPr>
        <p:spPr>
          <a:xfrm>
            <a:off x="0" y="4334437"/>
            <a:ext cx="8940268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MOOCs – massive open online courses – send you reminders each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98FF0-5437-49AA-A5E7-75B98FF62CCD}"/>
              </a:ext>
            </a:extLst>
          </p:cNvPr>
          <p:cNvSpPr txBox="1"/>
          <p:nvPr/>
        </p:nvSpPr>
        <p:spPr>
          <a:xfrm>
            <a:off x="7043398" y="4908232"/>
            <a:ext cx="1648208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 err="1"/>
              <a:t>FutureLearn</a:t>
            </a:r>
            <a:endParaRPr lang="en-GB" sz="2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200D0-93A7-4FA3-894B-FB174C597274}"/>
              </a:ext>
            </a:extLst>
          </p:cNvPr>
          <p:cNvSpPr txBox="1"/>
          <p:nvPr/>
        </p:nvSpPr>
        <p:spPr>
          <a:xfrm>
            <a:off x="3573153" y="3424084"/>
            <a:ext cx="199240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Khan Academy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2B12F-C566-45B7-A8FD-611712F98BC5}"/>
              </a:ext>
            </a:extLst>
          </p:cNvPr>
          <p:cNvSpPr txBox="1"/>
          <p:nvPr/>
        </p:nvSpPr>
        <p:spPr>
          <a:xfrm>
            <a:off x="1044232" y="4900257"/>
            <a:ext cx="166263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Coursea.org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A8DE0-8B55-45FD-A035-1F4F3674AA38}"/>
              </a:ext>
            </a:extLst>
          </p:cNvPr>
          <p:cNvSpPr txBox="1"/>
          <p:nvPr/>
        </p:nvSpPr>
        <p:spPr>
          <a:xfrm>
            <a:off x="2759367" y="3816499"/>
            <a:ext cx="662361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edX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41C1C-8EC3-484C-803D-CE92E06053EA}"/>
              </a:ext>
            </a:extLst>
          </p:cNvPr>
          <p:cNvSpPr txBox="1"/>
          <p:nvPr/>
        </p:nvSpPr>
        <p:spPr>
          <a:xfrm>
            <a:off x="539122" y="3424084"/>
            <a:ext cx="2233304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Isaac – (Physics)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9C015-D90A-4D4D-9CBE-A0084A7A3222}"/>
              </a:ext>
            </a:extLst>
          </p:cNvPr>
          <p:cNvSpPr txBox="1"/>
          <p:nvPr/>
        </p:nvSpPr>
        <p:spPr>
          <a:xfrm>
            <a:off x="393116" y="1383634"/>
            <a:ext cx="9156224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Books e.g. “Very short introduction to… “ short books of c.150 pages, £2.39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510E9-A65F-490C-B8FA-7CEA4BE08BDE}"/>
              </a:ext>
            </a:extLst>
          </p:cNvPr>
          <p:cNvSpPr txBox="1"/>
          <p:nvPr/>
        </p:nvSpPr>
        <p:spPr>
          <a:xfrm>
            <a:off x="5865830" y="3429000"/>
            <a:ext cx="3178158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100" err="1"/>
              <a:t>iTu</a:t>
            </a:r>
            <a:r>
              <a:rPr lang="en-GB" sz="2100"/>
              <a:t> – iTunes University</a:t>
            </a:r>
          </a:p>
          <a:p>
            <a:r>
              <a:rPr lang="en-GB" sz="2100"/>
              <a:t>(for apple devices)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53EB4B-8B6C-46A7-ACC3-FE7B4861F2AF}"/>
              </a:ext>
            </a:extLst>
          </p:cNvPr>
          <p:cNvSpPr txBox="1"/>
          <p:nvPr/>
        </p:nvSpPr>
        <p:spPr>
          <a:xfrm>
            <a:off x="6976306" y="5587343"/>
            <a:ext cx="232467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@univstaircase12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5F04B5-9190-4667-A8AF-2EF49F240BE4}"/>
              </a:ext>
            </a:extLst>
          </p:cNvPr>
          <p:cNvSpPr txBox="1"/>
          <p:nvPr/>
        </p:nvSpPr>
        <p:spPr>
          <a:xfrm>
            <a:off x="0" y="5553071"/>
            <a:ext cx="694882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Look for, but don’t be limited by your course’s reading list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6A442-E1DD-4891-979F-F1752423180D}"/>
              </a:ext>
            </a:extLst>
          </p:cNvPr>
          <p:cNvSpPr txBox="1"/>
          <p:nvPr/>
        </p:nvSpPr>
        <p:spPr>
          <a:xfrm>
            <a:off x="5943273" y="4879946"/>
            <a:ext cx="822597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Visits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B0D6E0-F43B-4AAF-8DCE-CB2DDD83C0E5}"/>
              </a:ext>
            </a:extLst>
          </p:cNvPr>
          <p:cNvSpPr txBox="1"/>
          <p:nvPr/>
        </p:nvSpPr>
        <p:spPr>
          <a:xfrm>
            <a:off x="2718052" y="4907795"/>
            <a:ext cx="2948243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Academic competitions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59CB4-88A5-40A8-9686-F7EEE8BD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1" y="1842430"/>
            <a:ext cx="823674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8CE4A-B507-457B-AA2B-3B7A5E37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2986088" cy="385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F392F5-5F2E-4615-89F4-060EA2A6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3013"/>
            <a:ext cx="8636794" cy="1564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A044B-DF1B-44AC-A765-25EA4E595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07494"/>
            <a:ext cx="5241472" cy="318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D5A28-251D-4FA8-8215-3BAF45FE2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471" y="2807494"/>
            <a:ext cx="3329516" cy="30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6903-B22F-9B61-C756-5063FE3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Independent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7767-2B93-C534-889F-34086D32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All Sixth Form students have been issued a Chromebook</a:t>
            </a:r>
          </a:p>
          <a:p>
            <a:r>
              <a:rPr lang="en-GB"/>
              <a:t>Homework is set via Satchel One</a:t>
            </a:r>
          </a:p>
          <a:p>
            <a:r>
              <a:rPr lang="en-GB"/>
              <a:t>Some subjects use Teams or One Note for lessons and work submission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If students miss a lesson, they are expected to catch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35F4-05E6-4CB6-6B9D-B244CBE83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2050" name="Picture 2" descr="Satchel One">
            <a:extLst>
              <a:ext uri="{FF2B5EF4-FFF2-40B4-BE49-F238E27FC236}">
                <a16:creationId xmlns:a16="http://schemas.microsoft.com/office/drawing/2014/main" id="{23E2D284-6913-CF11-5F3B-D829804C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9" y="27866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soft OneNote: Save Notes - Apps on Google Play">
            <a:extLst>
              <a:ext uri="{FF2B5EF4-FFF2-40B4-BE49-F238E27FC236}">
                <a16:creationId xmlns:a16="http://schemas.microsoft.com/office/drawing/2014/main" id="{FD917E97-6836-67EE-E35A-7DAB85854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0" b="13542"/>
          <a:stretch/>
        </p:blipFill>
        <p:spPr bwMode="auto">
          <a:xfrm>
            <a:off x="3049319" y="2289639"/>
            <a:ext cx="2653783" cy="24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oft Teams – Apps on Google Play">
            <a:extLst>
              <a:ext uri="{FF2B5EF4-FFF2-40B4-BE49-F238E27FC236}">
                <a16:creationId xmlns:a16="http://schemas.microsoft.com/office/drawing/2014/main" id="{5BA55A62-D384-9793-64DC-0CF8DB31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0388"/>
            <a:ext cx="2653783" cy="265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0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E33B-89D3-4EAF-AB63-A721CA88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503237"/>
          </a:xfrm>
        </p:spPr>
        <p:txBody>
          <a:bodyPr/>
          <a:lstStyle/>
          <a:p>
            <a:r>
              <a:rPr lang="en-US">
                <a:cs typeface="Calibri"/>
              </a:rPr>
              <a:t>Independent Study-Revision Timetables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40534-1E42-4435-9395-B958CF2C7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59575" y="611822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426A9-F15A-422A-A9E8-95A57E37C0C3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9" descr="A picture containing shoji, public&#10;&#10;Description generated with high confidence">
            <a:extLst>
              <a:ext uri="{FF2B5EF4-FFF2-40B4-BE49-F238E27FC236}">
                <a16:creationId xmlns:a16="http://schemas.microsoft.com/office/drawing/2014/main" id="{28D3C6E3-C57F-48C8-B77A-12C2E11B4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977" y="3653098"/>
            <a:ext cx="5591175" cy="2266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24D332-3C3E-4686-9CA6-03ECF6FB7CD9}"/>
              </a:ext>
            </a:extLst>
          </p:cNvPr>
          <p:cNvSpPr txBox="1"/>
          <p:nvPr/>
        </p:nvSpPr>
        <p:spPr>
          <a:xfrm>
            <a:off x="388189" y="1130060"/>
            <a:ext cx="8554528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52264"/>
                </a:solidFill>
                <a:latin typeface="+mn-lt"/>
              </a:rPr>
              <a:t>Tests &amp; mocks matter!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52264"/>
                </a:solidFill>
                <a:latin typeface="+mn-lt"/>
              </a:rPr>
              <a:t>A revision timetable will help your son or daughter plan their time and achieve the most - avoid last minute panics and cramming.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52264"/>
                </a:solidFill>
                <a:latin typeface="+mn-lt"/>
              </a:rPr>
              <a:t>Be honest and realistic – do they work best in the mornings, afternoons or evenings?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EF9B7C2F-3ED8-4FE3-BECD-03CD3A4F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7" y="3653098"/>
            <a:ext cx="2743200" cy="7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1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Agenda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591583" cy="5113337"/>
          </a:xfrm>
        </p:spPr>
        <p:txBody>
          <a:bodyPr/>
          <a:lstStyle/>
          <a:p>
            <a:r>
              <a:rPr lang="en-GB" altLang="en-US" sz="2000" b="1"/>
              <a:t>Introduction and Vision 	</a:t>
            </a:r>
            <a:r>
              <a:rPr lang="en-GB" altLang="en-US" sz="2000"/>
              <a:t>Katherine Davis, Senior Assistant Principal</a:t>
            </a:r>
          </a:p>
          <a:p>
            <a:endParaRPr lang="en-GB" altLang="en-US" sz="2000">
              <a:cs typeface="Calibri"/>
            </a:endParaRPr>
          </a:p>
          <a:p>
            <a:r>
              <a:rPr lang="en-GB" altLang="en-US" sz="2000" b="1">
                <a:cs typeface="Calibri"/>
              </a:rPr>
              <a:t>Expectations	</a:t>
            </a:r>
            <a:r>
              <a:rPr lang="en-GB" altLang="en-US" sz="2000">
                <a:cs typeface="Calibri"/>
              </a:rPr>
              <a:t>		Katherine Davis, Senior AP</a:t>
            </a:r>
          </a:p>
          <a:p>
            <a:r>
              <a:rPr lang="en-GB" altLang="en-US" sz="2000" b="1"/>
              <a:t>Personal Development</a:t>
            </a:r>
            <a:r>
              <a:rPr lang="en-GB" altLang="en-US" sz="2000"/>
              <a:t>		Katherine Davis, Senior AP</a:t>
            </a:r>
          </a:p>
          <a:p>
            <a:r>
              <a:rPr lang="en-GB" altLang="en-US" sz="2000" b="1">
                <a:cs typeface="Calibri"/>
              </a:rPr>
              <a:t>Careers			</a:t>
            </a:r>
            <a:r>
              <a:rPr lang="en-GB" altLang="en-US" sz="2000"/>
              <a:t>Katherine Davis, Senior AP</a:t>
            </a:r>
            <a:endParaRPr lang="en-GB" altLang="en-US" sz="2000" b="1">
              <a:cs typeface="Calibri"/>
            </a:endParaRPr>
          </a:p>
          <a:p>
            <a:r>
              <a:rPr lang="en-GB" altLang="en-US" sz="2000" b="1">
                <a:cs typeface="Calibri"/>
              </a:rPr>
              <a:t>Tutor time programme</a:t>
            </a:r>
            <a:r>
              <a:rPr lang="en-GB" altLang="en-US" sz="2000">
                <a:cs typeface="Calibri"/>
              </a:rPr>
              <a:t>		</a:t>
            </a:r>
            <a:r>
              <a:rPr lang="en-GB" altLang="en-US" sz="2000"/>
              <a:t>Katherine Davis, Senior AP</a:t>
            </a:r>
            <a:endParaRPr lang="en-GB" altLang="en-US" sz="2000">
              <a:cs typeface="Calibri"/>
            </a:endParaRPr>
          </a:p>
          <a:p>
            <a:endParaRPr lang="en-GB" altLang="en-US" sz="2000">
              <a:cs typeface="Calibri"/>
            </a:endParaRPr>
          </a:p>
          <a:p>
            <a:r>
              <a:rPr lang="en-GB" altLang="en-US" sz="2000" b="1"/>
              <a:t>A-Level courses</a:t>
            </a:r>
            <a:r>
              <a:rPr lang="en-GB" altLang="en-US" sz="2000"/>
              <a:t>		John Marks, Head of Sixth Form</a:t>
            </a:r>
            <a:endParaRPr lang="en-GB" altLang="en-US" sz="2000">
              <a:cs typeface="Calibri"/>
            </a:endParaRPr>
          </a:p>
          <a:p>
            <a:r>
              <a:rPr lang="en-GB" altLang="en-US" sz="2000" b="1"/>
              <a:t>Extended Project Qualification</a:t>
            </a:r>
            <a:r>
              <a:rPr lang="en-GB" altLang="en-US" sz="2000"/>
              <a:t>	John Marks, Head of Sixth Form</a:t>
            </a:r>
          </a:p>
          <a:p>
            <a:r>
              <a:rPr lang="en-GB" altLang="en-US" sz="2000" b="1">
                <a:cs typeface="Calibri"/>
              </a:rPr>
              <a:t>Post-18 (UCAS)</a:t>
            </a:r>
            <a:r>
              <a:rPr lang="en-GB" altLang="en-US" sz="2000">
                <a:cs typeface="Calibri"/>
              </a:rPr>
              <a:t>		John Marks, Head of Sixth Form</a:t>
            </a:r>
          </a:p>
          <a:p>
            <a:endParaRPr lang="en-GB" altLang="en-US" sz="2000">
              <a:cs typeface="Calibri"/>
            </a:endParaRPr>
          </a:p>
          <a:p>
            <a:r>
              <a:rPr lang="en-GB" altLang="en-US" sz="2000" b="1"/>
              <a:t>Supporting your child</a:t>
            </a:r>
            <a:r>
              <a:rPr lang="en-GB" altLang="en-US" sz="2000"/>
              <a:t>		Katherine Davis, Senior AP</a:t>
            </a:r>
          </a:p>
          <a:p>
            <a:endParaRPr lang="en-GB" altLang="en-US">
              <a:cs typeface="Calibri"/>
            </a:endParaRPr>
          </a:p>
          <a:p>
            <a:r>
              <a:rPr lang="en-GB" altLang="en-US" sz="2000"/>
              <a:t>Questions</a:t>
            </a:r>
            <a:endParaRPr lang="en-GB" altLang="en-US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50E468-0D50-401A-AA94-CE9DEAAE1B94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otre Dame High School - UniFrog">
            <a:extLst>
              <a:ext uri="{FF2B5EF4-FFF2-40B4-BE49-F238E27FC236}">
                <a16:creationId xmlns:a16="http://schemas.microsoft.com/office/drawing/2014/main" id="{A645A9CA-3477-6D06-8F7E-3035ABCD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92" y="2393432"/>
            <a:ext cx="2468483" cy="7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86903-B22F-9B61-C756-5063FE3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7767-2B93-C534-889F-34086D32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UCAS is how you apply to University </a:t>
            </a:r>
          </a:p>
          <a:p>
            <a:endParaRPr lang="en-GB" sz="1100"/>
          </a:p>
          <a:p>
            <a:r>
              <a:rPr lang="en-GB"/>
              <a:t>Sixth Form students start preparing Personal Statements, on Unifrog, for their UCAS applications in summer 2023.</a:t>
            </a:r>
          </a:p>
          <a:p>
            <a:pPr marL="0" indent="0">
              <a:buNone/>
            </a:pPr>
            <a:r>
              <a:rPr lang="en-GB" sz="1200"/>
              <a:t> </a:t>
            </a:r>
          </a:p>
          <a:p>
            <a:r>
              <a:rPr lang="en-GB"/>
              <a:t>Some Art Colleges &amp; foundation courses</a:t>
            </a:r>
          </a:p>
          <a:p>
            <a:pPr marL="0" indent="0">
              <a:buNone/>
            </a:pPr>
            <a:r>
              <a:rPr lang="en-GB"/>
              <a:t>     have their own application processes</a:t>
            </a:r>
          </a:p>
          <a:p>
            <a:endParaRPr lang="en-GB" sz="1200"/>
          </a:p>
          <a:p>
            <a:r>
              <a:rPr lang="en-GB"/>
              <a:t>Deadline for UCAS submissions is mid December 2023 for September 2024 entry, early October if applying to Oxbridge or Vet/Dentistry/Medicine.</a:t>
            </a:r>
          </a:p>
          <a:p>
            <a:endParaRPr lang="en-GB" sz="1200"/>
          </a:p>
          <a:p>
            <a:pPr marL="0" indent="0" algn="ctr">
              <a:buNone/>
            </a:pPr>
            <a:r>
              <a:rPr lang="en-GB" i="1"/>
              <a:t>Even if your child doesn’t want to go to university, the preparation of writing a Personal Statement is very useful.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35F4-05E6-4CB6-6B9D-B244CBE83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1B358-4ED1-AE7F-6548-F8572DC24DD5}"/>
              </a:ext>
            </a:extLst>
          </p:cNvPr>
          <p:cNvSpPr/>
          <p:nvPr/>
        </p:nvSpPr>
        <p:spPr>
          <a:xfrm>
            <a:off x="7510109" y="140758"/>
            <a:ext cx="1383066" cy="5667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JMA to edit</a:t>
            </a:r>
          </a:p>
        </p:txBody>
      </p:sp>
      <p:pic>
        <p:nvPicPr>
          <p:cNvPr id="10242" name="Picture 2" descr="UCAS">
            <a:extLst>
              <a:ext uri="{FF2B5EF4-FFF2-40B4-BE49-F238E27FC236}">
                <a16:creationId xmlns:a16="http://schemas.microsoft.com/office/drawing/2014/main" id="{A0C08591-14B1-F572-CD0E-4B211D7D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81" y="908720"/>
            <a:ext cx="2342294" cy="6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58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6903-B22F-9B61-C756-5063FE3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7767-2B93-C534-889F-34086D32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your child is interested in a degree-apprenticeship an apprenticeship or traineeship, we can also help to support </a:t>
            </a:r>
          </a:p>
          <a:p>
            <a:endParaRPr lang="en-GB" i="1"/>
          </a:p>
          <a:p>
            <a:endParaRPr lang="en-GB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35F4-05E6-4CB6-6B9D-B244CBE83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pic>
        <p:nvPicPr>
          <p:cNvPr id="14338" name="Picture 2" descr="Events listing">
            <a:extLst>
              <a:ext uri="{FF2B5EF4-FFF2-40B4-BE49-F238E27FC236}">
                <a16:creationId xmlns:a16="http://schemas.microsoft.com/office/drawing/2014/main" id="{F59F063F-3FF3-984F-A6A4-D33F5B60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14" y="1577672"/>
            <a:ext cx="5983492" cy="18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EBD58-F6BC-A0E6-393B-3DE76984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93" y="3429000"/>
            <a:ext cx="476959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788988"/>
            <a:ext cx="5899150" cy="53292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>
                <a:cs typeface="Arial"/>
              </a:rPr>
              <a:t>From the mock exams, you will receive the </a:t>
            </a:r>
            <a:r>
              <a:rPr lang="en-US" sz="2000" err="1">
                <a:cs typeface="Arial"/>
              </a:rPr>
              <a:t>followi</a:t>
            </a:r>
            <a:r>
              <a:rPr lang="en-US" sz="2000">
                <a:cs typeface="Arial"/>
              </a:rPr>
              <a:t>ng:</a:t>
            </a:r>
            <a:endParaRPr lang="en-US" sz="2000"/>
          </a:p>
          <a:p>
            <a:pPr marL="0" indent="0">
              <a:buNone/>
              <a:defRPr/>
            </a:pPr>
            <a:endParaRPr lang="en-US" sz="2000"/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ea typeface="+mn-lt"/>
                <a:cs typeface="+mn-lt"/>
              </a:rPr>
              <a:t>Current Grades </a:t>
            </a:r>
            <a:r>
              <a:rPr lang="en-GB" sz="2000">
                <a:ea typeface="+mn-lt"/>
                <a:cs typeface="+mn-lt"/>
              </a:rPr>
              <a:t>–  This indicates the level they are currently working at.</a:t>
            </a:r>
            <a:endParaRPr lang="en-GB" sz="2000">
              <a:ea typeface="+mn-lt"/>
            </a:endParaRPr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ea typeface="+mn-lt"/>
                <a:cs typeface="+mn-lt"/>
              </a:rPr>
              <a:t>Target Grades </a:t>
            </a:r>
            <a:r>
              <a:rPr lang="en-GB" sz="2000">
                <a:ea typeface="+mn-lt"/>
                <a:cs typeface="+mn-lt"/>
              </a:rPr>
              <a:t>–  This is an aspirational grade based on their Key Stage 2 SATS scores. If they achieve their target grade, they are making excellent progress.</a:t>
            </a:r>
            <a:endParaRPr lang="en-GB" sz="2000">
              <a:cs typeface="Calibri"/>
            </a:endParaRPr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cs typeface="Arial"/>
              </a:rPr>
              <a:t>Predicted Grade </a:t>
            </a:r>
            <a:r>
              <a:rPr lang="en-GB" sz="2000">
                <a:cs typeface="Arial"/>
              </a:rPr>
              <a:t>–  This is the grade we think they will achieve at the end of the course.</a:t>
            </a:r>
            <a:endParaRPr lang="en-GB" sz="2000"/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ea typeface="+mn-lt"/>
                <a:cs typeface="+mn-lt"/>
              </a:rPr>
              <a:t>Learning Indicator </a:t>
            </a:r>
            <a:r>
              <a:rPr lang="en-GB" sz="2000">
                <a:ea typeface="+mn-lt"/>
                <a:cs typeface="+mn-lt"/>
              </a:rPr>
              <a:t>–  This is an effort grade. It can be either Poor, Requires Improvement, Good or Excellent.</a:t>
            </a:r>
            <a:endParaRPr lang="en-GB" sz="2000">
              <a:cs typeface="Calibri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/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en-US"/>
          </a:p>
          <a:p>
            <a:pPr>
              <a:buNone/>
              <a:defRPr/>
            </a:pPr>
            <a:endParaRPr lang="en-GB" alt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F712C-17DB-483B-8FFA-8677AEAD92D0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100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Arial"/>
              </a:rPr>
              <a:t>How well is my child doing?</a:t>
            </a:r>
            <a:endParaRPr lang="en-US"/>
          </a:p>
        </p:txBody>
      </p:sp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17050"/>
          <a:stretch>
            <a:fillRect/>
          </a:stretch>
        </p:blipFill>
        <p:spPr bwMode="auto">
          <a:xfrm rot="925812">
            <a:off x="6281738" y="1878013"/>
            <a:ext cx="2343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90851" y="154101"/>
            <a:ext cx="8280400" cy="503237"/>
          </a:xfrm>
        </p:spPr>
        <p:txBody>
          <a:bodyPr/>
          <a:lstStyle/>
          <a:p>
            <a:r>
              <a:rPr lang="en-GB" altLang="en-US"/>
              <a:t>Support  - what can you do</a:t>
            </a:r>
            <a:r>
              <a:rPr lang="en-GB" altLang="en-US">
                <a:cs typeface="Calibri"/>
              </a:rPr>
              <a:t>?</a:t>
            </a:r>
            <a:endParaRPr lang="en-GB" alt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000D0F-DDC3-4D66-86E8-74B390D243F9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100"/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824" y="689788"/>
            <a:ext cx="8735131" cy="58631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+mj-lt"/>
              </a:rPr>
              <a:t>Provide a quiet space for students to work</a:t>
            </a:r>
            <a:endParaRPr lang="en-US"/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Show interest in what they are doing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Try to resist giving students the impression that a subject doesn't matter e.g. 'I was never any good at science'.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Correct language – if your son/daughter says they cannot do it, qualify this – they cannot do it </a:t>
            </a:r>
            <a:r>
              <a:rPr lang="en-GB" sz="2500" i="1" u="sng">
                <a:solidFill>
                  <a:srgbClr val="052264"/>
                </a:solidFill>
                <a:latin typeface="Calibri"/>
                <a:cs typeface="Calibri"/>
              </a:rPr>
              <a:t>yet</a:t>
            </a: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!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Be familiar with deadlines – put these on the family calendar / Outlook etc.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Look at work, ask questions, help with </a:t>
            </a: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     a revision timetable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Use your own (positive) experiences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Ensure that students know how much </a:t>
            </a: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     cleverer they get when they work hard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</p:txBody>
      </p:sp>
      <p:pic>
        <p:nvPicPr>
          <p:cNvPr id="2" name="Picture 2" descr="A person using a computer sitting on top of a bed&#10;&#10;Description generated with high confidence">
            <a:extLst>
              <a:ext uri="{FF2B5EF4-FFF2-40B4-BE49-F238E27FC236}">
                <a16:creationId xmlns:a16="http://schemas.microsoft.com/office/drawing/2014/main" id="{009A2885-BC39-4715-A3B1-6D5197F5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966" y="3849512"/>
            <a:ext cx="3004209" cy="20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0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90851" y="154101"/>
            <a:ext cx="8280400" cy="503237"/>
          </a:xfrm>
        </p:spPr>
        <p:txBody>
          <a:bodyPr/>
          <a:lstStyle/>
          <a:p>
            <a:r>
              <a:rPr lang="en-GB" altLang="en-US"/>
              <a:t>Support  - where else can you turn?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000D0F-DDC3-4D66-86E8-74B390D243F9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100"/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404" y="991799"/>
            <a:ext cx="8602324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If a student has an issue with a subject, or an issue affecting their studies, we can help to provide support and encouragement. 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500">
              <a:solidFill>
                <a:srgbClr val="052264"/>
              </a:solidFill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Please contact Form Tutors in the first instance.</a:t>
            </a: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	12A- Melanie Cusani- </a:t>
            </a:r>
            <a:r>
              <a:rPr lang="en-GB" sz="2500">
                <a:solidFill>
                  <a:srgbClr val="052264"/>
                </a:solidFill>
                <a:latin typeface="+mj-lt"/>
                <a:cs typeface="Arial"/>
                <a:hlinkClick r:id="rId3"/>
              </a:rPr>
              <a:t>melanie.Cusani@wyeschool.org.uk</a:t>
            </a:r>
            <a:endParaRPr lang="en-GB" sz="2500">
              <a:solidFill>
                <a:srgbClr val="052264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	12B- Julie Apps- </a:t>
            </a:r>
            <a:r>
              <a:rPr lang="en-GB" sz="2500">
                <a:solidFill>
                  <a:srgbClr val="052264"/>
                </a:solidFill>
                <a:latin typeface="+mj-lt"/>
                <a:cs typeface="Arial"/>
                <a:hlinkClick r:id="rId4"/>
              </a:rPr>
              <a:t>Julie.apps@wyeschool.org.uk</a:t>
            </a:r>
            <a:endParaRPr lang="en-GB" sz="2500">
              <a:solidFill>
                <a:srgbClr val="052264"/>
              </a:solidFill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If your child needs financial assistance via the 16-19 Bursary Fund, please visit our School website, Sixth Form, for more information</a:t>
            </a:r>
          </a:p>
          <a:p>
            <a:pPr algn="ctr"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86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89E8-DD7B-4539-9533-0E485180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Year 12 Key 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36B5-FF9E-4F9E-AD49-507C319B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3" y="649806"/>
            <a:ext cx="8280152" cy="5112568"/>
          </a:xfrm>
        </p:spPr>
        <p:txBody>
          <a:bodyPr/>
          <a:lstStyle/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2</a:t>
            </a:r>
            <a:r>
              <a:rPr lang="en-US" baseline="30000">
                <a:cs typeface="Calibri"/>
              </a:rPr>
              <a:t>nd</a:t>
            </a:r>
            <a:r>
              <a:rPr lang="en-US">
                <a:cs typeface="Calibri"/>
              </a:rPr>
              <a:t> November- Sixth Form Open Evening, 5.30-7pm. Students to attend as part of volunteering.</a:t>
            </a:r>
          </a:p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23</a:t>
            </a:r>
            <a:r>
              <a:rPr lang="en-US" baseline="30000">
                <a:cs typeface="Calibri"/>
              </a:rPr>
              <a:t>rd</a:t>
            </a:r>
            <a:r>
              <a:rPr lang="en-US">
                <a:cs typeface="Calibri"/>
              </a:rPr>
              <a:t> January- Parents’ Evening, in person</a:t>
            </a:r>
          </a:p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27</a:t>
            </a:r>
            <a:r>
              <a:rPr lang="en-US" baseline="30000">
                <a:cs typeface="Calibri"/>
              </a:rPr>
              <a:t>th</a:t>
            </a:r>
            <a:r>
              <a:rPr lang="en-US">
                <a:cs typeface="Calibri"/>
              </a:rPr>
              <a:t> January- 3</a:t>
            </a:r>
            <a:r>
              <a:rPr lang="en-US" baseline="30000">
                <a:cs typeface="Calibri"/>
              </a:rPr>
              <a:t>rd</a:t>
            </a:r>
            <a:r>
              <a:rPr lang="en-US">
                <a:cs typeface="Calibri"/>
              </a:rPr>
              <a:t> February- Mid Year Assessments</a:t>
            </a:r>
          </a:p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13</a:t>
            </a:r>
            <a:r>
              <a:rPr lang="en-US" baseline="30000">
                <a:cs typeface="Calibri"/>
              </a:rPr>
              <a:t>th</a:t>
            </a:r>
            <a:r>
              <a:rPr lang="en-US">
                <a:cs typeface="Calibri"/>
              </a:rPr>
              <a:t> -19</a:t>
            </a:r>
            <a:r>
              <a:rPr lang="en-US" baseline="30000">
                <a:cs typeface="Calibri"/>
              </a:rPr>
              <a:t>th</a:t>
            </a:r>
            <a:r>
              <a:rPr lang="en-US">
                <a:cs typeface="Calibri"/>
              </a:rPr>
              <a:t> June – End of Year Exams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44C4-0DE0-464F-95B3-D320D2C19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426A9-F15A-422A-A9E8-95A57E37C0C3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9D95-6790-D4DF-0855-17D7555AC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01484-F882-4A4D-854A-83F82DB0FE63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F40FD-BD72-DDEF-1166-866743167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7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Questions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D03C4-2074-466E-81A5-13858BD5FE58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5D8144-9BFB-EA72-BF00-5561DC76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3" y="1119882"/>
            <a:ext cx="8280152" cy="4642491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Please feel free to stay for individual questions.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Good evening!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Vision for Wye Sixth Form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93467"/>
            <a:ext cx="8280400" cy="5113337"/>
          </a:xfrm>
        </p:spPr>
        <p:txBody>
          <a:bodyPr/>
          <a:lstStyle/>
          <a:p>
            <a:pPr>
              <a:defRPr/>
            </a:pPr>
            <a:r>
              <a:rPr lang="en-GB">
                <a:cs typeface="Calibri"/>
              </a:rPr>
              <a:t>Continue to be a smaller than average community Sixth Form that has</a:t>
            </a:r>
            <a:r>
              <a:rPr lang="en-GB">
                <a:cs typeface="Arial"/>
              </a:rPr>
              <a:t> strong relationships</a:t>
            </a:r>
            <a:r>
              <a:rPr lang="en-GB">
                <a:cs typeface="Calibri"/>
              </a:rPr>
              <a:t> and happy students</a:t>
            </a:r>
          </a:p>
          <a:p>
            <a:pPr>
              <a:defRPr/>
            </a:pPr>
            <a:r>
              <a:rPr lang="en-GB">
                <a:cs typeface="Arial"/>
              </a:rPr>
              <a:t>Prepare our Sixth Formers academically for their post-18 steps, whether that be University, Apprenticeships/Traineeships, or employment, without being an exam factory</a:t>
            </a:r>
          </a:p>
          <a:p>
            <a:pPr>
              <a:defRPr/>
            </a:pPr>
            <a:r>
              <a:rPr lang="en-GB">
                <a:cs typeface="Arial"/>
              </a:rPr>
              <a:t>Outward facing, using the </a:t>
            </a:r>
            <a:r>
              <a:rPr lang="en-GB">
                <a:cs typeface="Calibri"/>
              </a:rPr>
              <a:t>best of United Learning's experience in private and state schools across England</a:t>
            </a:r>
          </a:p>
          <a:p>
            <a:pPr>
              <a:defRPr/>
            </a:pPr>
            <a:r>
              <a:rPr lang="en-GB">
                <a:cs typeface="Arial"/>
              </a:rPr>
              <a:t>Equip our Sixth Formers with the transferable skills for the wider world</a:t>
            </a:r>
            <a:endParaRPr lang="en-GB">
              <a:cs typeface="Calibri"/>
            </a:endParaRPr>
          </a:p>
          <a:p>
            <a:pPr>
              <a:defRPr/>
            </a:pPr>
            <a:r>
              <a:rPr lang="en-GB">
                <a:cs typeface="Calibri"/>
              </a:rPr>
              <a:t>Pastoral support from staff that know our students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>
              <a:cs typeface="Calibri"/>
            </a:endParaRPr>
          </a:p>
          <a:p>
            <a:pPr marL="0" indent="0">
              <a:buNone/>
              <a:defRPr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7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Priorities for Year 12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9101" y="836613"/>
            <a:ext cx="8815420" cy="5113337"/>
          </a:xfrm>
        </p:spPr>
        <p:txBody>
          <a:bodyPr/>
          <a:lstStyle/>
          <a:p>
            <a:pPr marL="0" indent="0"/>
            <a:r>
              <a:rPr lang="en-GB" altLang="en-US">
                <a:cs typeface="Arial"/>
              </a:rPr>
              <a:t>To accept only the very best</a:t>
            </a:r>
            <a:r>
              <a:rPr lang="en-GB" altLang="en-US">
                <a:cs typeface="Calibri"/>
              </a:rPr>
              <a:t> of themselves – TO HAVE A VISION</a:t>
            </a:r>
          </a:p>
          <a:p>
            <a:pPr marL="0" indent="0"/>
            <a:endParaRPr lang="en-GB" altLang="en-US"/>
          </a:p>
          <a:p>
            <a:pPr marL="0" indent="0"/>
            <a:r>
              <a:rPr lang="en-GB" altLang="en-US">
                <a:cs typeface="Arial"/>
              </a:rPr>
              <a:t>No limits, no barriers, no excuses to success or learning</a:t>
            </a:r>
          </a:p>
          <a:p>
            <a:pPr marL="0" indent="0"/>
            <a:endParaRPr lang="en-GB" altLang="en-US"/>
          </a:p>
          <a:p>
            <a:pPr marL="0" indent="0"/>
            <a:r>
              <a:rPr lang="en-GB" altLang="en-US">
                <a:cs typeface="Arial"/>
              </a:rPr>
              <a:t>To be fully aware of the challenges this year</a:t>
            </a:r>
            <a:r>
              <a:rPr lang="en-GB" altLang="en-US">
                <a:cs typeface="Calibri"/>
              </a:rPr>
              <a:t>,</a:t>
            </a:r>
          </a:p>
          <a:p>
            <a:pPr marL="0" indent="0">
              <a:buNone/>
            </a:pPr>
            <a:r>
              <a:rPr lang="en-GB" altLang="en-US">
                <a:cs typeface="Calibri"/>
              </a:rPr>
              <a:t>but not stressed by them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altLang="en-US">
              <a:cs typeface="Calibri"/>
            </a:endParaRPr>
          </a:p>
          <a:p>
            <a:pPr marL="0" indent="0"/>
            <a:r>
              <a:rPr lang="en-GB" altLang="en-US">
                <a:cs typeface="Arial"/>
              </a:rPr>
              <a:t>To be fully prepared for the next steps</a:t>
            </a:r>
            <a:r>
              <a:rPr lang="en-GB" altLang="en-US">
                <a:cs typeface="Calibri"/>
              </a:rPr>
              <a:t>, 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altLang="en-US">
                <a:cs typeface="Calibri"/>
              </a:rPr>
              <a:t>understanding that they are laying the foundation for lifelong success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altLang="en-US">
              <a:cs typeface="Calibri"/>
            </a:endParaRPr>
          </a:p>
          <a:p>
            <a:r>
              <a:rPr lang="en-GB">
                <a:cs typeface="Calibri"/>
              </a:rPr>
              <a:t>Be competitive</a:t>
            </a:r>
          </a:p>
          <a:p>
            <a:pPr marL="0" indent="0"/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3FEB-413F-4036-8A94-DC68CB2E8584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100"/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 bwMode="auto">
          <a:xfrm>
            <a:off x="6646187" y="2170787"/>
            <a:ext cx="2019773" cy="208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Sixth Form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88219"/>
            <a:ext cx="8280152" cy="5112568"/>
          </a:xfrm>
        </p:spPr>
        <p:txBody>
          <a:bodyPr/>
          <a:lstStyle/>
          <a:p>
            <a:r>
              <a:rPr lang="en-GB"/>
              <a:t>3 A Levels, or equivalent, as a minimum</a:t>
            </a:r>
          </a:p>
          <a:p>
            <a:r>
              <a:rPr lang="en-GB"/>
              <a:t>Guided hours- Government recommends 580 hours. We deliver above this: 641 planned learning hours, plus 158 hours for enrichment, employability and pastoral hours.</a:t>
            </a:r>
          </a:p>
          <a:p>
            <a:r>
              <a:rPr lang="en-GB"/>
              <a:t>Attendance- 97%; no more than 5 school days off throughout the year.</a:t>
            </a:r>
          </a:p>
          <a:p>
            <a:r>
              <a:rPr lang="en-GB"/>
              <a:t>Appearance- adhere to our dress code</a:t>
            </a:r>
          </a:p>
          <a:p>
            <a:r>
              <a:rPr lang="en-GB"/>
              <a:t>Engage in the wider school life: volunteering; leadership responsibilities; House activities – DIFFERENTIATE YOURSELF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CF2046-4F7B-1455-164E-5A7D2D3C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39" y="4835956"/>
            <a:ext cx="2743200" cy="16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88219"/>
            <a:ext cx="8280152" cy="5112568"/>
          </a:xfrm>
        </p:spPr>
        <p:txBody>
          <a:bodyPr/>
          <a:lstStyle/>
          <a:p>
            <a:r>
              <a:rPr lang="en-GB"/>
              <a:t>Attendance is the key to success!</a:t>
            </a:r>
          </a:p>
          <a:p>
            <a:endParaRPr lang="en-GB"/>
          </a:p>
          <a:p>
            <a:r>
              <a:rPr lang="en-GB"/>
              <a:t>Our target as a school is 97% attendance. No more than 5 days per year.</a:t>
            </a:r>
          </a:p>
          <a:p>
            <a:endParaRPr lang="en-GB"/>
          </a:p>
          <a:p>
            <a:r>
              <a:rPr lang="en-GB"/>
              <a:t>Arrive by 8.30am</a:t>
            </a:r>
          </a:p>
          <a:p>
            <a:endParaRPr lang="en-GB"/>
          </a:p>
          <a:p>
            <a:r>
              <a:rPr lang="en-GB"/>
              <a:t>Signing in/out at with Ms Lindo if going into the Village</a:t>
            </a:r>
          </a:p>
          <a:p>
            <a:endParaRPr lang="en-GB"/>
          </a:p>
          <a:p>
            <a:r>
              <a:rPr lang="en-GB"/>
              <a:t>Doctor/medical/dental appointments, out of school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8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Dress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88219"/>
            <a:ext cx="8280152" cy="5112568"/>
          </a:xfrm>
        </p:spPr>
        <p:txBody>
          <a:bodyPr/>
          <a:lstStyle/>
          <a:p>
            <a:r>
              <a:rPr lang="en-GB"/>
              <a:t>Smart/casual dress code. Sixth Formers represent the Sixth Form, and the School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do not allow:</a:t>
            </a:r>
          </a:p>
          <a:p>
            <a:pPr lvl="1"/>
            <a:r>
              <a:rPr lang="en-GB"/>
              <a:t>sportswear (except for during sport)</a:t>
            </a:r>
          </a:p>
          <a:p>
            <a:pPr lvl="1"/>
            <a:r>
              <a:rPr lang="en-GB"/>
              <a:t>Hoodies</a:t>
            </a:r>
          </a:p>
          <a:p>
            <a:pPr lvl="1"/>
            <a:r>
              <a:rPr lang="en-GB"/>
              <a:t>faded/ripped denim</a:t>
            </a:r>
          </a:p>
          <a:p>
            <a:pPr lvl="1"/>
            <a:r>
              <a:rPr lang="en-GB"/>
              <a:t>scruffy trainers, high-heeled shoes, platform shoes</a:t>
            </a:r>
          </a:p>
          <a:p>
            <a:pPr lvl="1"/>
            <a:r>
              <a:rPr lang="en-GB"/>
              <a:t>cropped/strappy tops</a:t>
            </a:r>
          </a:p>
          <a:p>
            <a:pPr lvl="1"/>
            <a:r>
              <a:rPr lang="en-GB"/>
              <a:t>mini skirts or shorts</a:t>
            </a:r>
          </a:p>
          <a:p>
            <a:pPr marL="0" indent="0">
              <a:buNone/>
            </a:pPr>
            <a:r>
              <a:rPr lang="en-GB" i="1"/>
              <a:t>Full description of dress code on our website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76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66D35B-909C-5E7A-CB0B-4074518A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19" y="3368389"/>
            <a:ext cx="1451600" cy="145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836712"/>
            <a:ext cx="7998452" cy="5112568"/>
          </a:xfrm>
        </p:spPr>
        <p:txBody>
          <a:bodyPr/>
          <a:lstStyle/>
          <a:p>
            <a:r>
              <a:rPr lang="en-GB"/>
              <a:t>Co-curricular clubs run at lunchtime everyday, and after school on Tuesday and Thursday</a:t>
            </a:r>
          </a:p>
          <a:p>
            <a:endParaRPr lang="en-GB"/>
          </a:p>
          <a:p>
            <a:r>
              <a:rPr lang="en-GB"/>
              <a:t>Duke of Edinburgh’s Silver Award</a:t>
            </a:r>
          </a:p>
          <a:p>
            <a:endParaRPr lang="en-GB"/>
          </a:p>
          <a:p>
            <a:r>
              <a:rPr lang="en-GB"/>
              <a:t>Combined Cadet Force, Unit with Ashford School, every Wednesday 4-6pm</a:t>
            </a:r>
          </a:p>
          <a:p>
            <a:endParaRPr lang="en-GB"/>
          </a:p>
          <a:p>
            <a:r>
              <a:rPr lang="en-GB"/>
              <a:t>Leadership roles in Sixth Form</a:t>
            </a:r>
          </a:p>
          <a:p>
            <a:pPr lvl="1"/>
            <a:r>
              <a:rPr lang="en-GB"/>
              <a:t>House Captains- run House events, fundraise</a:t>
            </a:r>
          </a:p>
          <a:p>
            <a:pPr lvl="1"/>
            <a:r>
              <a:rPr lang="en-GB"/>
              <a:t>Volunteering: weekly Reading in tutor time; fortnightly in subjects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6146" name="Picture 2" descr="The Duke of Edinburgh's Award - Wikipedia">
            <a:extLst>
              <a:ext uri="{FF2B5EF4-FFF2-40B4-BE49-F238E27FC236}">
                <a16:creationId xmlns:a16="http://schemas.microsoft.com/office/drawing/2014/main" id="{04D32DE2-B205-DEE8-8CEF-713BE912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95" y="948631"/>
            <a:ext cx="1360648" cy="21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Study/Life Skills sessions during PSHE lessons (twice fortnightly)</a:t>
            </a:r>
          </a:p>
          <a:p>
            <a:endParaRPr lang="en-GB"/>
          </a:p>
          <a:p>
            <a:r>
              <a:rPr lang="en-GB"/>
              <a:t>All of Year 12 will receive a one to one Careers Guidance session from our independent careers advisor Chris Targett</a:t>
            </a:r>
          </a:p>
          <a:p>
            <a:endParaRPr lang="en-GB"/>
          </a:p>
          <a:p>
            <a:r>
              <a:rPr lang="en-GB"/>
              <a:t>Work Experience- during Enrichment Week, 10</a:t>
            </a:r>
            <a:r>
              <a:rPr lang="en-GB" baseline="30000"/>
              <a:t>th</a:t>
            </a:r>
            <a:r>
              <a:rPr lang="en-GB"/>
              <a:t>-14</a:t>
            </a:r>
            <a:r>
              <a:rPr lang="en-GB" baseline="30000"/>
              <a:t>th</a:t>
            </a:r>
            <a:r>
              <a:rPr lang="en-GB"/>
              <a:t> July 2023</a:t>
            </a:r>
          </a:p>
          <a:p>
            <a:pPr lvl="1"/>
            <a:r>
              <a:rPr lang="en-GB"/>
              <a:t>All Year 12 should be undertaking work experience</a:t>
            </a:r>
          </a:p>
          <a:p>
            <a:pPr lvl="1"/>
            <a:r>
              <a:rPr lang="en-GB"/>
              <a:t>Must be arranged by the student/yourselves</a:t>
            </a:r>
          </a:p>
          <a:p>
            <a:pPr lvl="1"/>
            <a:r>
              <a:rPr lang="en-GB"/>
              <a:t>Must complete a WEX Placement Form</a:t>
            </a:r>
          </a:p>
          <a:p>
            <a:pPr marL="457200" lvl="1" indent="0">
              <a:buNone/>
            </a:pPr>
            <a:endParaRPr lang="en-GB"/>
          </a:p>
          <a:p>
            <a:r>
              <a:rPr lang="en-GB"/>
              <a:t>Liberty Hand – available this evening for Post-18 support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371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ticipateKent/KentChoices (delivered by The Education People on behalf of Kent County Council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600d411-be3c-4b96-94bb-bef4d0523797" xsi:nil="true"/>
    <_ip_UnifiedCompliancePolicyProperties xmlns="http://schemas.microsoft.com/sharepoint/v3" xsi:nil="true"/>
    <lcf76f155ced4ddcb4097134ff3c332f xmlns="28b02061-00e4-4cdf-8fe2-09155607ea88">
      <Terms xmlns="http://schemas.microsoft.com/office/infopath/2007/PartnerControls"/>
    </lcf76f155ced4ddcb4097134ff3c332f>
    <SharedWithUsers xmlns="1600d411-be3c-4b96-94bb-bef4d0523797">
      <UserInfo>
        <DisplayName>John Marks</DisplayName>
        <AccountId>37</AccountId>
        <AccountType/>
      </UserInfo>
      <UserInfo>
        <DisplayName>Katherine Davis</DisplayName>
        <AccountId>41</AccountId>
        <AccountType/>
      </UserInfo>
      <UserInfo>
        <DisplayName>Caroline Castle</DisplayName>
        <AccountId>116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CE829B612D94BA0D5715375179EFA" ma:contentTypeVersion="18" ma:contentTypeDescription="Create a new document." ma:contentTypeScope="" ma:versionID="c4e96a1cc601e3ea76125a2029b4758d">
  <xsd:schema xmlns:xsd="http://www.w3.org/2001/XMLSchema" xmlns:xs="http://www.w3.org/2001/XMLSchema" xmlns:p="http://schemas.microsoft.com/office/2006/metadata/properties" xmlns:ns1="http://schemas.microsoft.com/sharepoint/v3" xmlns:ns2="28b02061-00e4-4cdf-8fe2-09155607ea88" xmlns:ns3="1600d411-be3c-4b96-94bb-bef4d0523797" targetNamespace="http://schemas.microsoft.com/office/2006/metadata/properties" ma:root="true" ma:fieldsID="8ad7c45e0e1c72d230521d20cc0411b9" ns1:_="" ns2:_="" ns3:_="">
    <xsd:import namespace="http://schemas.microsoft.com/sharepoint/v3"/>
    <xsd:import namespace="28b02061-00e4-4cdf-8fe2-09155607ea88"/>
    <xsd:import namespace="1600d411-be3c-4b96-94bb-bef4d05237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2061-00e4-4cdf-8fe2-09155607e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2ce65a1-941d-4205-96d3-be7217b3c1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0d411-be3c-4b96-94bb-bef4d0523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952ca1-b49b-4a90-93d2-3668327425ca}" ma:internalName="TaxCatchAll" ma:showField="CatchAllData" ma:web="1600d411-be3c-4b96-94bb-bef4d0523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4124C9-FC51-44F0-AEC3-41E7A7371E0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E74E6D5-87B1-471B-9699-80E94E965BF5}">
  <ds:schemaRefs>
    <ds:schemaRef ds:uri="1600d411-be3c-4b96-94bb-bef4d0523797"/>
    <ds:schemaRef ds:uri="28b02061-00e4-4cdf-8fe2-09155607ea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5FEF9D-9AC7-4B4E-BF87-B7C31C0A3BFB}">
  <ds:schemaRefs>
    <ds:schemaRef ds:uri="1600d411-be3c-4b96-94bb-bef4d0523797"/>
    <ds:schemaRef ds:uri="28b02061-00e4-4cdf-8fe2-09155607ea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FB5A55E-BA7B-4004-ADE2-3EB09BEFD6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27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ParticipateKent/KentChoices (delivered by The Education People on behalf of Kent County Council)</vt:lpstr>
      <vt:lpstr>2022-2023 Welcome   </vt:lpstr>
      <vt:lpstr>Agenda </vt:lpstr>
      <vt:lpstr>Vision for Wye Sixth Form </vt:lpstr>
      <vt:lpstr>Priorities for Year 12</vt:lpstr>
      <vt:lpstr>Sixth Form Expectations</vt:lpstr>
      <vt:lpstr>Attendance</vt:lpstr>
      <vt:lpstr>Dress code</vt:lpstr>
      <vt:lpstr>Personal Development</vt:lpstr>
      <vt:lpstr>Careers </vt:lpstr>
      <vt:lpstr>Tutor Time and PSHE</vt:lpstr>
      <vt:lpstr>A Levels </vt:lpstr>
      <vt:lpstr>PowerPoint Presentation</vt:lpstr>
      <vt:lpstr>PowerPoint Presentation</vt:lpstr>
      <vt:lpstr>Independent Study</vt:lpstr>
      <vt:lpstr>PowerPoint Presentation</vt:lpstr>
      <vt:lpstr>PowerPoint Presentation</vt:lpstr>
      <vt:lpstr>PowerPoint Presentation</vt:lpstr>
      <vt:lpstr>Independent Study</vt:lpstr>
      <vt:lpstr>Independent Study-Revision Timetables</vt:lpstr>
      <vt:lpstr>UCAS</vt:lpstr>
      <vt:lpstr>Other routes</vt:lpstr>
      <vt:lpstr>How well is my child doing?</vt:lpstr>
      <vt:lpstr>Support  - what can you do?</vt:lpstr>
      <vt:lpstr>Support  - where else can you turn?</vt:lpstr>
      <vt:lpstr>Year 12 Key Dates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2016-17</dc:title>
  <dc:creator>Sarah Jessop</dc:creator>
  <cp:revision>1</cp:revision>
  <cp:lastPrinted>1601-01-01T00:00:00Z</cp:lastPrinted>
  <dcterms:created xsi:type="dcterms:W3CDTF">1601-01-01T00:00:00Z</dcterms:created>
  <dcterms:modified xsi:type="dcterms:W3CDTF">2022-10-04T16:48:43Z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UFUVCNFJS4AH-265-209</vt:lpwstr>
  </property>
  <property fmtid="{D5CDD505-2E9C-101B-9397-08002B2CF9AE}" pid="3" name="_dlc_DocIdItemGuid">
    <vt:lpwstr>78544f00-58b1-4896-b93d-396eeb6ddeae</vt:lpwstr>
  </property>
  <property fmtid="{D5CDD505-2E9C-101B-9397-08002B2CF9AE}" pid="4" name="_dlc_DocIdUrl">
    <vt:lpwstr>https://biecloud.csco.org.uk/centraloffice/Marketing/_layouts/DocIdRedir.aspx?ID=UFUVCNFJS4AH-265-209, UFUVCNFJS4AH-265-209</vt:lpwstr>
  </property>
  <property fmtid="{D5CDD505-2E9C-101B-9397-08002B2CF9AE}" pid="5" name="Category">
    <vt:lpwstr>15;#Templates|762e2e30-b79f-494e-910e-5189edc4eef2</vt:lpwstr>
  </property>
  <property fmtid="{D5CDD505-2E9C-101B-9397-08002B2CF9AE}" pid="6" name="ContentTypeId">
    <vt:lpwstr>0x010100689CE829B612D94BA0D5715375179EFA</vt:lpwstr>
  </property>
  <property fmtid="{D5CDD505-2E9C-101B-9397-08002B2CF9AE}" pid="7" name="MediaServiceImageTags">
    <vt:lpwstr/>
  </property>
</Properties>
</file>